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4" r:id="rId4"/>
  </p:sldMasterIdLst>
  <p:notesMasterIdLst>
    <p:notesMasterId r:id="rId27"/>
  </p:notesMasterIdLst>
  <p:sldIdLst>
    <p:sldId id="307" r:id="rId5"/>
    <p:sldId id="276" r:id="rId6"/>
    <p:sldId id="273" r:id="rId7"/>
    <p:sldId id="274" r:id="rId8"/>
    <p:sldId id="257" r:id="rId9"/>
    <p:sldId id="278" r:id="rId10"/>
    <p:sldId id="308" r:id="rId11"/>
    <p:sldId id="277" r:id="rId12"/>
    <p:sldId id="267" r:id="rId13"/>
    <p:sldId id="261" r:id="rId14"/>
    <p:sldId id="259" r:id="rId15"/>
    <p:sldId id="258" r:id="rId16"/>
    <p:sldId id="262" r:id="rId17"/>
    <p:sldId id="263" r:id="rId18"/>
    <p:sldId id="264" r:id="rId19"/>
    <p:sldId id="279" r:id="rId20"/>
    <p:sldId id="265" r:id="rId21"/>
    <p:sldId id="268" r:id="rId22"/>
    <p:sldId id="269" r:id="rId23"/>
    <p:sldId id="270" r:id="rId24"/>
    <p:sldId id="271" r:id="rId25"/>
    <p:sldId id="309"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748925B-1765-4707-A7EB-487C0120D365}" v="30" dt="2023-07-12T10:06:10.044"/>
  </p1510:revLst>
</p1510:revInfo>
</file>

<file path=ppt/tableStyles.xml><?xml version="1.0" encoding="utf-8"?>
<a:tblStyleLst xmlns:a="http://schemas.openxmlformats.org/drawingml/2006/main" def="{5C22544A-7EE6-4342-B048-85BDC9FD1C3A}">
  <a:tblStyle styleId="{5C22544A-7EE6-4342-B048-85BDC9FD1C3A}" styleName="Stil mediu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Stil mediu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D7B26C5-4107-4FEC-AEDC-1716B250A1EF}" styleName="Stil luminos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8897" autoAdjust="0"/>
    <p:restoredTop sz="94660"/>
  </p:normalViewPr>
  <p:slideViewPr>
    <p:cSldViewPr snapToGrid="0">
      <p:cViewPr varScale="1">
        <p:scale>
          <a:sx n="100" d="100"/>
          <a:sy n="100" d="100"/>
        </p:scale>
        <p:origin x="114"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o-RO"/>
          </a:p>
        </p:txBody>
      </p:sp>
      <p:sp>
        <p:nvSpPr>
          <p:cNvPr id="3" name="Substituent dată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59150F-D050-45FD-A73F-F7C19F74C322}" type="datetimeFigureOut">
              <a:rPr lang="ro-RO" smtClean="0"/>
              <a:t>13.07.2023</a:t>
            </a:fld>
            <a:endParaRPr lang="ro-RO"/>
          </a:p>
        </p:txBody>
      </p:sp>
      <p:sp>
        <p:nvSpPr>
          <p:cNvPr id="4" name="Substituent imagine diapozitiv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o-RO"/>
          </a:p>
        </p:txBody>
      </p:sp>
      <p:sp>
        <p:nvSpPr>
          <p:cNvPr id="5" name="Substituent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p>
        </p:txBody>
      </p:sp>
      <p:sp>
        <p:nvSpPr>
          <p:cNvPr id="6" name="Substituent subsol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o-RO"/>
          </a:p>
        </p:txBody>
      </p:sp>
      <p:sp>
        <p:nvSpPr>
          <p:cNvPr id="7" name="Substituent număr diapozitiv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CD04F43-4A01-4910-B133-E94C4AAD7FDA}" type="slidenum">
              <a:rPr lang="ro-RO" smtClean="0"/>
              <a:t>‹nr.›</a:t>
            </a:fld>
            <a:endParaRPr lang="ro-RO"/>
          </a:p>
        </p:txBody>
      </p:sp>
    </p:spTree>
    <p:extLst>
      <p:ext uri="{BB962C8B-B14F-4D97-AF65-F5344CB8AC3E}">
        <p14:creationId xmlns:p14="http://schemas.microsoft.com/office/powerpoint/2010/main" val="28653076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ro-RO" dirty="0"/>
          </a:p>
        </p:txBody>
      </p:sp>
      <p:sp>
        <p:nvSpPr>
          <p:cNvPr id="4" name="Substituent număr diapozitiv 3"/>
          <p:cNvSpPr>
            <a:spLocks noGrp="1"/>
          </p:cNvSpPr>
          <p:nvPr>
            <p:ph type="sldNum" sz="quarter" idx="5"/>
          </p:nvPr>
        </p:nvSpPr>
        <p:spPr/>
        <p:txBody>
          <a:bodyPr/>
          <a:lstStyle/>
          <a:p>
            <a:fld id="{2CD04F43-4A01-4910-B133-E94C4AAD7FDA}" type="slidenum">
              <a:rPr lang="ro-RO" smtClean="0"/>
              <a:t>13</a:t>
            </a:fld>
            <a:endParaRPr lang="ro-RO"/>
          </a:p>
        </p:txBody>
      </p:sp>
    </p:spTree>
    <p:extLst>
      <p:ext uri="{BB962C8B-B14F-4D97-AF65-F5344CB8AC3E}">
        <p14:creationId xmlns:p14="http://schemas.microsoft.com/office/powerpoint/2010/main" val="443900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lstStyle/>
          <a:p>
            <a:endParaRPr lang="ro-RO" dirty="0"/>
          </a:p>
        </p:txBody>
      </p:sp>
      <p:sp>
        <p:nvSpPr>
          <p:cNvPr id="4" name="Substituent număr diapozitiv 3"/>
          <p:cNvSpPr>
            <a:spLocks noGrp="1"/>
          </p:cNvSpPr>
          <p:nvPr>
            <p:ph type="sldNum" sz="quarter" idx="5"/>
          </p:nvPr>
        </p:nvSpPr>
        <p:spPr/>
        <p:txBody>
          <a:bodyPr/>
          <a:lstStyle/>
          <a:p>
            <a:fld id="{2CD04F43-4A01-4910-B133-E94C4AAD7FDA}" type="slidenum">
              <a:rPr lang="ro-RO" smtClean="0"/>
              <a:t>15</a:t>
            </a:fld>
            <a:endParaRPr lang="ro-RO"/>
          </a:p>
        </p:txBody>
      </p:sp>
    </p:spTree>
    <p:extLst>
      <p:ext uri="{BB962C8B-B14F-4D97-AF65-F5344CB8AC3E}">
        <p14:creationId xmlns:p14="http://schemas.microsoft.com/office/powerpoint/2010/main" val="38292080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ro-RO"/>
              <a:t>Faceți clic pentru a edita stilul de titlu coordonator</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o-RO"/>
              <a:t>Faceți clic pentru a edita stilul de subtitlu coordonator</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19C5C3E9-6793-4772-B353-4905A3DC2A0F}" type="datetimeFigureOut">
              <a:rPr lang="ro-RO" smtClean="0"/>
              <a:t>13.07.2023</a:t>
            </a:fld>
            <a:endParaRPr lang="ro-RO"/>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endParaRPr lang="ro-RO"/>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65DA1F01-0015-492A-A47A-4F5B31A6AF56}" type="slidenum">
              <a:rPr lang="ro-RO" smtClean="0"/>
              <a:t>‹nr.›</a:t>
            </a:fld>
            <a:endParaRPr lang="ro-RO"/>
          </a:p>
        </p:txBody>
      </p:sp>
    </p:spTree>
    <p:extLst>
      <p:ext uri="{BB962C8B-B14F-4D97-AF65-F5344CB8AC3E}">
        <p14:creationId xmlns:p14="http://schemas.microsoft.com/office/powerpoint/2010/main" val="16874034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ine panoramică cu legendă">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ro-RO"/>
              <a:t>Faceți clic pentru a edita stilul de titlu coordonator</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o-RO"/>
              <a:t>Faceți clic pe pictogramă pentru a adăuga o imagine</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sp>
        <p:nvSpPr>
          <p:cNvPr id="5" name="Date Placeholder 4"/>
          <p:cNvSpPr>
            <a:spLocks noGrp="1"/>
          </p:cNvSpPr>
          <p:nvPr>
            <p:ph type="dt" sz="half" idx="10"/>
          </p:nvPr>
        </p:nvSpPr>
        <p:spPr/>
        <p:txBody>
          <a:bodyPr/>
          <a:lstStyle/>
          <a:p>
            <a:fld id="{19C5C3E9-6793-4772-B353-4905A3DC2A0F}" type="datetimeFigureOut">
              <a:rPr lang="ro-RO" smtClean="0"/>
              <a:t>13.07.2023</a:t>
            </a:fld>
            <a:endParaRPr lang="ro-RO"/>
          </a:p>
        </p:txBody>
      </p:sp>
      <p:sp>
        <p:nvSpPr>
          <p:cNvPr id="6" name="Footer Placeholder 5"/>
          <p:cNvSpPr>
            <a:spLocks noGrp="1"/>
          </p:cNvSpPr>
          <p:nvPr>
            <p:ph type="ftr" sz="quarter" idx="11"/>
          </p:nvPr>
        </p:nvSpPr>
        <p:spPr/>
        <p:txBody>
          <a:bodyPr/>
          <a:lstStyle/>
          <a:p>
            <a:endParaRPr lang="ro-RO"/>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65DA1F01-0015-492A-A47A-4F5B31A6AF56}" type="slidenum">
              <a:rPr lang="ro-RO" smtClean="0"/>
              <a:t>‹nr.›</a:t>
            </a:fld>
            <a:endParaRPr lang="ro-RO"/>
          </a:p>
        </p:txBody>
      </p:sp>
    </p:spTree>
    <p:extLst>
      <p:ext uri="{BB962C8B-B14F-4D97-AF65-F5344CB8AC3E}">
        <p14:creationId xmlns:p14="http://schemas.microsoft.com/office/powerpoint/2010/main" val="572129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u și legendă">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ro-RO"/>
              <a:t>Faceți clic pentru a edita stilul de titlu coordonator</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sp>
        <p:nvSpPr>
          <p:cNvPr id="4" name="Date Placeholder 3"/>
          <p:cNvSpPr>
            <a:spLocks noGrp="1"/>
          </p:cNvSpPr>
          <p:nvPr>
            <p:ph type="dt" sz="half" idx="10"/>
          </p:nvPr>
        </p:nvSpPr>
        <p:spPr/>
        <p:txBody>
          <a:bodyPr/>
          <a:lstStyle/>
          <a:p>
            <a:fld id="{19C5C3E9-6793-4772-B353-4905A3DC2A0F}" type="datetimeFigureOut">
              <a:rPr lang="ro-RO" smtClean="0"/>
              <a:t>13.07.2023</a:t>
            </a:fld>
            <a:endParaRPr lang="ro-RO"/>
          </a:p>
        </p:txBody>
      </p:sp>
      <p:sp>
        <p:nvSpPr>
          <p:cNvPr id="5" name="Footer Placeholder 4"/>
          <p:cNvSpPr>
            <a:spLocks noGrp="1"/>
          </p:cNvSpPr>
          <p:nvPr>
            <p:ph type="ftr" sz="quarter" idx="11"/>
          </p:nvPr>
        </p:nvSpPr>
        <p:spPr/>
        <p:txBody>
          <a:bodyPr/>
          <a:lstStyle/>
          <a:p>
            <a:endParaRPr lang="ro-RO"/>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5DA1F01-0015-492A-A47A-4F5B31A6AF56}" type="slidenum">
              <a:rPr lang="ro-RO" smtClean="0"/>
              <a:t>‹nr.›</a:t>
            </a:fld>
            <a:endParaRPr lang="ro-RO"/>
          </a:p>
        </p:txBody>
      </p:sp>
    </p:spTree>
    <p:extLst>
      <p:ext uri="{BB962C8B-B14F-4D97-AF65-F5344CB8AC3E}">
        <p14:creationId xmlns:p14="http://schemas.microsoft.com/office/powerpoint/2010/main" val="843266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 cu legendă">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ro-RO"/>
              <a:t>Faceți clic pentru a edita stilul de titlu coordonator</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sp>
        <p:nvSpPr>
          <p:cNvPr id="4" name="Date Placeholder 3"/>
          <p:cNvSpPr>
            <a:spLocks noGrp="1"/>
          </p:cNvSpPr>
          <p:nvPr>
            <p:ph type="dt" sz="half" idx="10"/>
          </p:nvPr>
        </p:nvSpPr>
        <p:spPr/>
        <p:txBody>
          <a:bodyPr/>
          <a:lstStyle/>
          <a:p>
            <a:fld id="{19C5C3E9-6793-4772-B353-4905A3DC2A0F}" type="datetimeFigureOut">
              <a:rPr lang="ro-RO" smtClean="0"/>
              <a:t>13.07.2023</a:t>
            </a:fld>
            <a:endParaRPr lang="ro-RO"/>
          </a:p>
        </p:txBody>
      </p:sp>
      <p:sp>
        <p:nvSpPr>
          <p:cNvPr id="5" name="Footer Placeholder 4"/>
          <p:cNvSpPr>
            <a:spLocks noGrp="1"/>
          </p:cNvSpPr>
          <p:nvPr>
            <p:ph type="ftr" sz="quarter" idx="11"/>
          </p:nvPr>
        </p:nvSpPr>
        <p:spPr/>
        <p:txBody>
          <a:bodyPr/>
          <a:lstStyle/>
          <a:p>
            <a:endParaRPr lang="ro-RO"/>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5DA1F01-0015-492A-A47A-4F5B31A6AF56}" type="slidenum">
              <a:rPr lang="ro-RO" smtClean="0"/>
              <a:t>‹nr.›</a:t>
            </a:fld>
            <a:endParaRPr lang="ro-RO"/>
          </a:p>
        </p:txBody>
      </p:sp>
    </p:spTree>
    <p:extLst>
      <p:ext uri="{BB962C8B-B14F-4D97-AF65-F5344CB8AC3E}">
        <p14:creationId xmlns:p14="http://schemas.microsoft.com/office/powerpoint/2010/main" val="291236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de vizită">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ro-RO"/>
              <a:t>Faceți clic pentru a edita stilul de titlu coordonator</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a:t>Faceţi clic pentru a edita Master stiluri text</a:t>
            </a:r>
          </a:p>
        </p:txBody>
      </p:sp>
      <p:sp>
        <p:nvSpPr>
          <p:cNvPr id="4" name="Date Placeholder 3"/>
          <p:cNvSpPr>
            <a:spLocks noGrp="1"/>
          </p:cNvSpPr>
          <p:nvPr>
            <p:ph type="dt" sz="half" idx="10"/>
          </p:nvPr>
        </p:nvSpPr>
        <p:spPr/>
        <p:txBody>
          <a:bodyPr/>
          <a:lstStyle/>
          <a:p>
            <a:fld id="{19C5C3E9-6793-4772-B353-4905A3DC2A0F}" type="datetimeFigureOut">
              <a:rPr lang="ro-RO" smtClean="0"/>
              <a:t>13.07.2023</a:t>
            </a:fld>
            <a:endParaRPr lang="ro-RO"/>
          </a:p>
        </p:txBody>
      </p:sp>
      <p:sp>
        <p:nvSpPr>
          <p:cNvPr id="5" name="Footer Placeholder 4"/>
          <p:cNvSpPr>
            <a:spLocks noGrp="1"/>
          </p:cNvSpPr>
          <p:nvPr>
            <p:ph type="ftr" sz="quarter" idx="11"/>
          </p:nvPr>
        </p:nvSpPr>
        <p:spPr/>
        <p:txBody>
          <a:bodyPr/>
          <a:lstStyle/>
          <a:p>
            <a:endParaRPr lang="ro-RO"/>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5DA1F01-0015-492A-A47A-4F5B31A6AF56}" type="slidenum">
              <a:rPr lang="ro-RO" smtClean="0"/>
              <a:t>‹nr.›</a:t>
            </a:fld>
            <a:endParaRPr lang="ro-RO"/>
          </a:p>
        </p:txBody>
      </p:sp>
    </p:spTree>
    <p:extLst>
      <p:ext uri="{BB962C8B-B14F-4D97-AF65-F5344CB8AC3E}">
        <p14:creationId xmlns:p14="http://schemas.microsoft.com/office/powerpoint/2010/main" val="11059005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a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ro-RO"/>
              <a:t>Faceți clic pentru a edita stilul de titlu coordonator</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9C5C3E9-6793-4772-B353-4905A3DC2A0F}" type="datetimeFigureOut">
              <a:rPr lang="ro-RO" smtClean="0"/>
              <a:t>13.07.2023</a:t>
            </a:fld>
            <a:endParaRPr lang="ro-RO"/>
          </a:p>
        </p:txBody>
      </p:sp>
      <p:sp>
        <p:nvSpPr>
          <p:cNvPr id="8" name="Footer Placeholder 7"/>
          <p:cNvSpPr>
            <a:spLocks noGrp="1"/>
          </p:cNvSpPr>
          <p:nvPr>
            <p:ph type="ftr" sz="quarter" idx="11"/>
          </p:nvPr>
        </p:nvSpPr>
        <p:spPr/>
        <p:txBody>
          <a:bodyPr/>
          <a:lstStyle/>
          <a:p>
            <a:endParaRPr lang="ro-RO"/>
          </a:p>
        </p:txBody>
      </p:sp>
      <p:sp>
        <p:nvSpPr>
          <p:cNvPr id="9" name="Slide Number Placeholder 8"/>
          <p:cNvSpPr>
            <a:spLocks noGrp="1"/>
          </p:cNvSpPr>
          <p:nvPr>
            <p:ph type="sldNum" sz="quarter" idx="12"/>
          </p:nvPr>
        </p:nvSpPr>
        <p:spPr/>
        <p:txBody>
          <a:bodyPr/>
          <a:lstStyle/>
          <a:p>
            <a:fld id="{65DA1F01-0015-492A-A47A-4F5B31A6AF56}" type="slidenum">
              <a:rPr lang="ro-RO" smtClean="0"/>
              <a:t>‹nr.›</a:t>
            </a:fld>
            <a:endParaRPr lang="ro-RO"/>
          </a:p>
        </p:txBody>
      </p:sp>
    </p:spTree>
    <p:extLst>
      <p:ext uri="{BB962C8B-B14F-4D97-AF65-F5344CB8AC3E}">
        <p14:creationId xmlns:p14="http://schemas.microsoft.com/office/powerpoint/2010/main" val="13402760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oană cu trei imagin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ro-RO"/>
              <a:t>Faceți clic pentru a edita stilul de titlu coordonator</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o-RO"/>
              <a:t>Faceți clic pe pictogramă pentru a adăuga o imagine</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o-RO"/>
              <a:t>Faceți clic pe pictogramă pentru a adăuga o imagine</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o-RO"/>
              <a:t>Faceți clic pe pictogramă pentru a adăuga o imagine</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9C5C3E9-6793-4772-B353-4905A3DC2A0F}" type="datetimeFigureOut">
              <a:rPr lang="ro-RO" smtClean="0"/>
              <a:t>13.07.2023</a:t>
            </a:fld>
            <a:endParaRPr lang="ro-RO"/>
          </a:p>
        </p:txBody>
      </p:sp>
      <p:sp>
        <p:nvSpPr>
          <p:cNvPr id="8" name="Footer Placeholder 7"/>
          <p:cNvSpPr>
            <a:spLocks noGrp="1"/>
          </p:cNvSpPr>
          <p:nvPr>
            <p:ph type="ftr" sz="quarter" idx="11"/>
          </p:nvPr>
        </p:nvSpPr>
        <p:spPr/>
        <p:txBody>
          <a:bodyPr/>
          <a:lstStyle/>
          <a:p>
            <a:endParaRPr lang="ro-RO"/>
          </a:p>
        </p:txBody>
      </p:sp>
      <p:sp>
        <p:nvSpPr>
          <p:cNvPr id="9" name="Slide Number Placeholder 8"/>
          <p:cNvSpPr>
            <a:spLocks noGrp="1"/>
          </p:cNvSpPr>
          <p:nvPr>
            <p:ph type="sldNum" sz="quarter" idx="12"/>
          </p:nvPr>
        </p:nvSpPr>
        <p:spPr/>
        <p:txBody>
          <a:bodyPr/>
          <a:lstStyle/>
          <a:p>
            <a:fld id="{65DA1F01-0015-492A-A47A-4F5B31A6AF56}" type="slidenum">
              <a:rPr lang="ro-RO" smtClean="0"/>
              <a:t>‹nr.›</a:t>
            </a:fld>
            <a:endParaRPr lang="ro-RO"/>
          </a:p>
        </p:txBody>
      </p:sp>
    </p:spTree>
    <p:extLst>
      <p:ext uri="{BB962C8B-B14F-4D97-AF65-F5344CB8AC3E}">
        <p14:creationId xmlns:p14="http://schemas.microsoft.com/office/powerpoint/2010/main" val="18468510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ro-RO"/>
              <a:t>Faceți clic pentru a edita stilul de titlu coordonator</a:t>
            </a:r>
            <a:endParaRPr lang="en-US" dirty="0"/>
          </a:p>
        </p:txBody>
      </p:sp>
      <p:sp>
        <p:nvSpPr>
          <p:cNvPr id="3" name="Vertical Text Placeholder 2"/>
          <p:cNvSpPr>
            <a:spLocks noGrp="1"/>
          </p:cNvSpPr>
          <p:nvPr>
            <p:ph type="body" orient="vert" idx="1"/>
          </p:nvPr>
        </p:nvSpPr>
        <p:spPr/>
        <p:txBody>
          <a:bodyPr vert="eaVert" anchor="t" anchorCtr="0"/>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10"/>
          </p:nvPr>
        </p:nvSpPr>
        <p:spPr/>
        <p:txBody>
          <a:bodyPr/>
          <a:lstStyle/>
          <a:p>
            <a:fld id="{19C5C3E9-6793-4772-B353-4905A3DC2A0F}" type="datetimeFigureOut">
              <a:rPr lang="ro-RO" smtClean="0"/>
              <a:t>13.07.2023</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65DA1F01-0015-492A-A47A-4F5B31A6AF56}" type="slidenum">
              <a:rPr lang="ro-RO" smtClean="0"/>
              <a:t>‹nr.›</a:t>
            </a:fld>
            <a:endParaRPr lang="ro-RO"/>
          </a:p>
        </p:txBody>
      </p:sp>
    </p:spTree>
    <p:extLst>
      <p:ext uri="{BB962C8B-B14F-4D97-AF65-F5344CB8AC3E}">
        <p14:creationId xmlns:p14="http://schemas.microsoft.com/office/powerpoint/2010/main" val="42391005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ro-RO"/>
              <a:t>Faceți clic pentru a edita stilul de titlu coordonator</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10"/>
          </p:nvPr>
        </p:nvSpPr>
        <p:spPr/>
        <p:txBody>
          <a:bodyPr/>
          <a:lstStyle/>
          <a:p>
            <a:fld id="{19C5C3E9-6793-4772-B353-4905A3DC2A0F}" type="datetimeFigureOut">
              <a:rPr lang="ro-RO" smtClean="0"/>
              <a:t>13.07.2023</a:t>
            </a:fld>
            <a:endParaRPr lang="ro-RO"/>
          </a:p>
        </p:txBody>
      </p:sp>
      <p:sp>
        <p:nvSpPr>
          <p:cNvPr id="5" name="Footer Placeholder 4"/>
          <p:cNvSpPr>
            <a:spLocks noGrp="1"/>
          </p:cNvSpPr>
          <p:nvPr>
            <p:ph type="ftr" sz="quarter" idx="11"/>
          </p:nvPr>
        </p:nvSpPr>
        <p:spPr/>
        <p:txBody>
          <a:bodyPr/>
          <a:lstStyle/>
          <a:p>
            <a:endParaRPr lang="ro-RO"/>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5DA1F01-0015-492A-A47A-4F5B31A6AF56}" type="slidenum">
              <a:rPr lang="ro-RO" smtClean="0"/>
              <a:t>‹nr.›</a:t>
            </a:fld>
            <a:endParaRPr lang="ro-RO"/>
          </a:p>
        </p:txBody>
      </p:sp>
    </p:spTree>
    <p:extLst>
      <p:ext uri="{BB962C8B-B14F-4D97-AF65-F5344CB8AC3E}">
        <p14:creationId xmlns:p14="http://schemas.microsoft.com/office/powerpoint/2010/main" val="19622123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leeg">
    <p:spTree>
      <p:nvGrpSpPr>
        <p:cNvPr id="1" name=""/>
        <p:cNvGrpSpPr/>
        <p:nvPr/>
      </p:nvGrpSpPr>
      <p:grpSpPr>
        <a:xfrm>
          <a:off x="0" y="0"/>
          <a:ext cx="0" cy="0"/>
          <a:chOff x="0" y="0"/>
          <a:chExt cx="0" cy="0"/>
        </a:xfrm>
      </p:grpSpPr>
      <p:grpSp>
        <p:nvGrpSpPr>
          <p:cNvPr id="64" name="Groep 63">
            <a:extLst>
              <a:ext uri="{FF2B5EF4-FFF2-40B4-BE49-F238E27FC236}">
                <a16:creationId xmlns:a16="http://schemas.microsoft.com/office/drawing/2014/main" id="{0C89AB2A-DEEC-49FE-8BC1-77F257178101}"/>
              </a:ext>
            </a:extLst>
          </p:cNvPr>
          <p:cNvGrpSpPr/>
          <p:nvPr userDrawn="1"/>
        </p:nvGrpSpPr>
        <p:grpSpPr>
          <a:xfrm>
            <a:off x="2951748" y="150364"/>
            <a:ext cx="7003657" cy="6338725"/>
            <a:chOff x="5920503" y="1375870"/>
            <a:chExt cx="6627438" cy="5998225"/>
          </a:xfrm>
        </p:grpSpPr>
        <p:sp>
          <p:nvSpPr>
            <p:cNvPr id="7" name="Graphic 2">
              <a:extLst>
                <a:ext uri="{FF2B5EF4-FFF2-40B4-BE49-F238E27FC236}">
                  <a16:creationId xmlns:a16="http://schemas.microsoft.com/office/drawing/2014/main" id="{91ABAF14-0B10-48F0-94B0-F32EBB582812}"/>
                </a:ext>
              </a:extLst>
            </p:cNvPr>
            <p:cNvSpPr/>
            <p:nvPr/>
          </p:nvSpPr>
          <p:spPr>
            <a:xfrm>
              <a:off x="7303774" y="3194640"/>
              <a:ext cx="780988" cy="1388454"/>
            </a:xfrm>
            <a:custGeom>
              <a:avLst/>
              <a:gdLst>
                <a:gd name="connsiteX0" fmla="*/ 507159 w 780988"/>
                <a:gd name="connsiteY0" fmla="*/ 0 h 1388454"/>
                <a:gd name="connsiteX1" fmla="*/ 383018 w 780988"/>
                <a:gd name="connsiteY1" fmla="*/ 50716 h 1388454"/>
                <a:gd name="connsiteX2" fmla="*/ 323219 w 780988"/>
                <a:gd name="connsiteY2" fmla="*/ 338358 h 1388454"/>
                <a:gd name="connsiteX3" fmla="*/ 330032 w 780988"/>
                <a:gd name="connsiteY3" fmla="*/ 444332 h 1388454"/>
                <a:gd name="connsiteX4" fmla="*/ 371664 w 780988"/>
                <a:gd name="connsiteY4" fmla="*/ 607077 h 1388454"/>
                <a:gd name="connsiteX5" fmla="*/ 382262 w 780988"/>
                <a:gd name="connsiteY5" fmla="*/ 638869 h 1388454"/>
                <a:gd name="connsiteX6" fmla="*/ 342143 w 780988"/>
                <a:gd name="connsiteY6" fmla="*/ 875795 h 1388454"/>
                <a:gd name="connsiteX7" fmla="*/ 260392 w 780988"/>
                <a:gd name="connsiteY7" fmla="*/ 924997 h 1388454"/>
                <a:gd name="connsiteX8" fmla="*/ 218003 w 780988"/>
                <a:gd name="connsiteY8" fmla="*/ 959817 h 1388454"/>
                <a:gd name="connsiteX9" fmla="*/ 142307 w 780988"/>
                <a:gd name="connsiteY9" fmla="*/ 1093041 h 1388454"/>
                <a:gd name="connsiteX10" fmla="*/ 142307 w 780988"/>
                <a:gd name="connsiteY10" fmla="*/ 1143000 h 1388454"/>
                <a:gd name="connsiteX11" fmla="*/ 171829 w 780988"/>
                <a:gd name="connsiteY11" fmla="*/ 1166465 h 1388454"/>
                <a:gd name="connsiteX12" fmla="*/ 199079 w 780988"/>
                <a:gd name="connsiteY12" fmla="*/ 1206584 h 1388454"/>
                <a:gd name="connsiteX13" fmla="*/ 158203 w 780988"/>
                <a:gd name="connsiteY13" fmla="*/ 1232320 h 1388454"/>
                <a:gd name="connsiteX14" fmla="*/ 28764 w 780988"/>
                <a:gd name="connsiteY14" fmla="*/ 1281522 h 1388454"/>
                <a:gd name="connsiteX15" fmla="*/ 0 w 780988"/>
                <a:gd name="connsiteY15" fmla="*/ 1317856 h 1388454"/>
                <a:gd name="connsiteX16" fmla="*/ 39362 w 780988"/>
                <a:gd name="connsiteY16" fmla="*/ 1336023 h 1388454"/>
                <a:gd name="connsiteX17" fmla="*/ 343657 w 780988"/>
                <a:gd name="connsiteY17" fmla="*/ 1353433 h 1388454"/>
                <a:gd name="connsiteX18" fmla="*/ 492777 w 780988"/>
                <a:gd name="connsiteY18" fmla="*/ 1377656 h 1388454"/>
                <a:gd name="connsiteX19" fmla="*/ 687314 w 780988"/>
                <a:gd name="connsiteY19" fmla="*/ 1353433 h 1388454"/>
                <a:gd name="connsiteX20" fmla="*/ 700939 w 780988"/>
                <a:gd name="connsiteY20" fmla="*/ 1333752 h 1388454"/>
                <a:gd name="connsiteX21" fmla="*/ 768308 w 780988"/>
                <a:gd name="connsiteY21" fmla="*/ 1180848 h 1388454"/>
                <a:gd name="connsiteX22" fmla="*/ 742571 w 780988"/>
                <a:gd name="connsiteY22" fmla="*/ 1071846 h 1388454"/>
                <a:gd name="connsiteX23" fmla="*/ 684286 w 780988"/>
                <a:gd name="connsiteY23" fmla="*/ 968901 h 1388454"/>
                <a:gd name="connsiteX24" fmla="*/ 629786 w 780988"/>
                <a:gd name="connsiteY24" fmla="*/ 657036 h 1388454"/>
                <a:gd name="connsiteX25" fmla="*/ 661577 w 780988"/>
                <a:gd name="connsiteY25" fmla="*/ 351226 h 1388454"/>
                <a:gd name="connsiteX26" fmla="*/ 610104 w 780988"/>
                <a:gd name="connsiteY26" fmla="*/ 165016 h 1388454"/>
                <a:gd name="connsiteX27" fmla="*/ 594209 w 780988"/>
                <a:gd name="connsiteY27" fmla="*/ 105974 h 1388454"/>
                <a:gd name="connsiteX28" fmla="*/ 527597 w 780988"/>
                <a:gd name="connsiteY28" fmla="*/ 1514 h 1388454"/>
                <a:gd name="connsiteX29" fmla="*/ 507159 w 780988"/>
                <a:gd name="connsiteY29" fmla="*/ 0 h 1388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80988" h="1388454">
                  <a:moveTo>
                    <a:pt x="507159" y="0"/>
                  </a:moveTo>
                  <a:cubicBezTo>
                    <a:pt x="426922" y="0"/>
                    <a:pt x="393616" y="10597"/>
                    <a:pt x="383018" y="50716"/>
                  </a:cubicBezTo>
                  <a:cubicBezTo>
                    <a:pt x="358039" y="145335"/>
                    <a:pt x="310351" y="235413"/>
                    <a:pt x="323219" y="338358"/>
                  </a:cubicBezTo>
                  <a:cubicBezTo>
                    <a:pt x="327761" y="373178"/>
                    <a:pt x="328518" y="408755"/>
                    <a:pt x="330032" y="444332"/>
                  </a:cubicBezTo>
                  <a:cubicBezTo>
                    <a:pt x="332302" y="501860"/>
                    <a:pt x="325490" y="560903"/>
                    <a:pt x="371664" y="607077"/>
                  </a:cubicBezTo>
                  <a:cubicBezTo>
                    <a:pt x="378477" y="613889"/>
                    <a:pt x="379991" y="627515"/>
                    <a:pt x="382262" y="638869"/>
                  </a:cubicBezTo>
                  <a:cubicBezTo>
                    <a:pt x="398915" y="722891"/>
                    <a:pt x="379991" y="800857"/>
                    <a:pt x="342143" y="875795"/>
                  </a:cubicBezTo>
                  <a:cubicBezTo>
                    <a:pt x="325490" y="909101"/>
                    <a:pt x="298997" y="927268"/>
                    <a:pt x="260392" y="924997"/>
                  </a:cubicBezTo>
                  <a:cubicBezTo>
                    <a:pt x="234656" y="923483"/>
                    <a:pt x="223301" y="934081"/>
                    <a:pt x="218003" y="959817"/>
                  </a:cubicBezTo>
                  <a:cubicBezTo>
                    <a:pt x="205891" y="1011290"/>
                    <a:pt x="185454" y="1058978"/>
                    <a:pt x="142307" y="1093041"/>
                  </a:cubicBezTo>
                  <a:cubicBezTo>
                    <a:pt x="122627" y="1108180"/>
                    <a:pt x="124140" y="1127104"/>
                    <a:pt x="142307" y="1143000"/>
                  </a:cubicBezTo>
                  <a:cubicBezTo>
                    <a:pt x="151391" y="1151326"/>
                    <a:pt x="164259" y="1157382"/>
                    <a:pt x="171829" y="1166465"/>
                  </a:cubicBezTo>
                  <a:cubicBezTo>
                    <a:pt x="182426" y="1178577"/>
                    <a:pt x="189995" y="1192959"/>
                    <a:pt x="199079" y="1206584"/>
                  </a:cubicBezTo>
                  <a:cubicBezTo>
                    <a:pt x="185454" y="1215667"/>
                    <a:pt x="173342" y="1226265"/>
                    <a:pt x="158203" y="1232320"/>
                  </a:cubicBezTo>
                  <a:cubicBezTo>
                    <a:pt x="115057" y="1249730"/>
                    <a:pt x="70397" y="1263356"/>
                    <a:pt x="28764" y="1281522"/>
                  </a:cubicBezTo>
                  <a:cubicBezTo>
                    <a:pt x="16653" y="1286821"/>
                    <a:pt x="9840" y="1305745"/>
                    <a:pt x="0" y="1317856"/>
                  </a:cubicBezTo>
                  <a:cubicBezTo>
                    <a:pt x="12868" y="1323912"/>
                    <a:pt x="25736" y="1335266"/>
                    <a:pt x="39362" y="1336023"/>
                  </a:cubicBezTo>
                  <a:cubicBezTo>
                    <a:pt x="140793" y="1342836"/>
                    <a:pt x="242225" y="1345864"/>
                    <a:pt x="343657" y="1353433"/>
                  </a:cubicBezTo>
                  <a:cubicBezTo>
                    <a:pt x="393616" y="1357218"/>
                    <a:pt x="447359" y="1358732"/>
                    <a:pt x="492777" y="1377656"/>
                  </a:cubicBezTo>
                  <a:cubicBezTo>
                    <a:pt x="565444" y="1408691"/>
                    <a:pt x="622973" y="1364031"/>
                    <a:pt x="687314" y="1353433"/>
                  </a:cubicBezTo>
                  <a:cubicBezTo>
                    <a:pt x="692613" y="1352676"/>
                    <a:pt x="697154" y="1340565"/>
                    <a:pt x="700939" y="1333752"/>
                  </a:cubicBezTo>
                  <a:cubicBezTo>
                    <a:pt x="723648" y="1283036"/>
                    <a:pt x="745599" y="1231564"/>
                    <a:pt x="768308" y="1180848"/>
                  </a:cubicBezTo>
                  <a:cubicBezTo>
                    <a:pt x="790259" y="1133160"/>
                    <a:pt x="784961" y="1100611"/>
                    <a:pt x="742571" y="1071846"/>
                  </a:cubicBezTo>
                  <a:cubicBezTo>
                    <a:pt x="705481" y="1046110"/>
                    <a:pt x="691099" y="1010533"/>
                    <a:pt x="684286" y="968901"/>
                  </a:cubicBezTo>
                  <a:cubicBezTo>
                    <a:pt x="667633" y="864441"/>
                    <a:pt x="656279" y="758468"/>
                    <a:pt x="629786" y="657036"/>
                  </a:cubicBezTo>
                  <a:cubicBezTo>
                    <a:pt x="601778" y="548791"/>
                    <a:pt x="596479" y="451901"/>
                    <a:pt x="661577" y="351226"/>
                  </a:cubicBezTo>
                  <a:cubicBezTo>
                    <a:pt x="706238" y="283101"/>
                    <a:pt x="678988" y="208919"/>
                    <a:pt x="610104" y="165016"/>
                  </a:cubicBezTo>
                  <a:cubicBezTo>
                    <a:pt x="582097" y="147606"/>
                    <a:pt x="585125" y="130953"/>
                    <a:pt x="594209" y="105974"/>
                  </a:cubicBezTo>
                  <a:cubicBezTo>
                    <a:pt x="631299" y="11354"/>
                    <a:pt x="610104" y="15896"/>
                    <a:pt x="527597" y="1514"/>
                  </a:cubicBezTo>
                  <a:cubicBezTo>
                    <a:pt x="519270" y="0"/>
                    <a:pt x="510186" y="0"/>
                    <a:pt x="507159" y="0"/>
                  </a:cubicBezTo>
                  <a:close/>
                </a:path>
              </a:pathLst>
            </a:custGeom>
            <a:solidFill>
              <a:srgbClr val="44C8F5"/>
            </a:solidFill>
            <a:ln w="7565" cap="flat">
              <a:noFill/>
              <a:prstDash val="solid"/>
              <a:miter/>
            </a:ln>
          </p:spPr>
          <p:txBody>
            <a:bodyPr rtlCol="0" anchor="ctr"/>
            <a:lstStyle/>
            <a:p>
              <a:endParaRPr lang="nl-BE" sz="1200"/>
            </a:p>
          </p:txBody>
        </p:sp>
        <p:sp>
          <p:nvSpPr>
            <p:cNvPr id="8" name="Graphic 2">
              <a:extLst>
                <a:ext uri="{FF2B5EF4-FFF2-40B4-BE49-F238E27FC236}">
                  <a16:creationId xmlns:a16="http://schemas.microsoft.com/office/drawing/2014/main" id="{3C238AB8-E66E-4854-9BF2-014328690385}"/>
                </a:ext>
              </a:extLst>
            </p:cNvPr>
            <p:cNvSpPr/>
            <p:nvPr/>
          </p:nvSpPr>
          <p:spPr>
            <a:xfrm>
              <a:off x="5920503" y="2337350"/>
              <a:ext cx="749340" cy="574799"/>
            </a:xfrm>
            <a:custGeom>
              <a:avLst/>
              <a:gdLst>
                <a:gd name="connsiteX0" fmla="*/ 103262 w 749340"/>
                <a:gd name="connsiteY0" fmla="*/ 460646 h 574799"/>
                <a:gd name="connsiteX1" fmla="*/ 300828 w 749340"/>
                <a:gd name="connsiteY1" fmla="*/ 534071 h 574799"/>
                <a:gd name="connsiteX2" fmla="*/ 502934 w 749340"/>
                <a:gd name="connsiteY2" fmla="*/ 561321 h 574799"/>
                <a:gd name="connsiteX3" fmla="*/ 637672 w 749340"/>
                <a:gd name="connsiteY3" fmla="*/ 490925 h 574799"/>
                <a:gd name="connsiteX4" fmla="*/ 735319 w 749340"/>
                <a:gd name="connsiteY4" fmla="*/ 347103 h 574799"/>
                <a:gd name="connsiteX5" fmla="*/ 734562 w 749340"/>
                <a:gd name="connsiteY5" fmla="*/ 71572 h 574799"/>
                <a:gd name="connsiteX6" fmla="*/ 632373 w 749340"/>
                <a:gd name="connsiteY6" fmla="*/ 12530 h 574799"/>
                <a:gd name="connsiteX7" fmla="*/ 496878 w 749340"/>
                <a:gd name="connsiteY7" fmla="*/ 101850 h 574799"/>
                <a:gd name="connsiteX8" fmla="*/ 418155 w 749340"/>
                <a:gd name="connsiteY8" fmla="*/ 140455 h 574799"/>
                <a:gd name="connsiteX9" fmla="*/ 375766 w 749340"/>
                <a:gd name="connsiteY9" fmla="*/ 120774 h 574799"/>
                <a:gd name="connsiteX10" fmla="*/ 296286 w 749340"/>
                <a:gd name="connsiteY10" fmla="*/ 83683 h 574799"/>
                <a:gd name="connsiteX11" fmla="*/ 196368 w 749340"/>
                <a:gd name="connsiteY11" fmla="*/ 115475 h 574799"/>
                <a:gd name="connsiteX12" fmla="*/ 130513 w 749340"/>
                <a:gd name="connsiteY12" fmla="*/ 82927 h 574799"/>
                <a:gd name="connsiteX13" fmla="*/ 83582 w 749340"/>
                <a:gd name="connsiteY13" fmla="*/ 39023 h 574799"/>
                <a:gd name="connsiteX14" fmla="*/ 317 w 749340"/>
                <a:gd name="connsiteY14" fmla="*/ 119260 h 574799"/>
                <a:gd name="connsiteX15" fmla="*/ 44220 w 749340"/>
                <a:gd name="connsiteY15" fmla="*/ 150295 h 574799"/>
                <a:gd name="connsiteX16" fmla="*/ 83582 w 749340"/>
                <a:gd name="connsiteY16" fmla="*/ 240373 h 574799"/>
                <a:gd name="connsiteX17" fmla="*/ 40435 w 749340"/>
                <a:gd name="connsiteY17" fmla="*/ 320610 h 574799"/>
                <a:gd name="connsiteX18" fmla="*/ 103262 w 749340"/>
                <a:gd name="connsiteY18" fmla="*/ 460646 h 574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49340" h="574799">
                  <a:moveTo>
                    <a:pt x="103262" y="460646"/>
                  </a:moveTo>
                  <a:cubicBezTo>
                    <a:pt x="180472" y="459889"/>
                    <a:pt x="241028" y="496980"/>
                    <a:pt x="300828" y="534071"/>
                  </a:cubicBezTo>
                  <a:cubicBezTo>
                    <a:pt x="364411" y="573432"/>
                    <a:pt x="432537" y="587815"/>
                    <a:pt x="502934" y="561321"/>
                  </a:cubicBezTo>
                  <a:cubicBezTo>
                    <a:pt x="549865" y="543911"/>
                    <a:pt x="595282" y="518932"/>
                    <a:pt x="637672" y="490925"/>
                  </a:cubicBezTo>
                  <a:cubicBezTo>
                    <a:pt x="689145" y="457619"/>
                    <a:pt x="718666" y="406903"/>
                    <a:pt x="735319" y="347103"/>
                  </a:cubicBezTo>
                  <a:cubicBezTo>
                    <a:pt x="760299" y="254755"/>
                    <a:pt x="746673" y="163163"/>
                    <a:pt x="734562" y="71572"/>
                  </a:cubicBezTo>
                  <a:cubicBezTo>
                    <a:pt x="726236" y="8745"/>
                    <a:pt x="687631" y="-17748"/>
                    <a:pt x="632373" y="12530"/>
                  </a:cubicBezTo>
                  <a:cubicBezTo>
                    <a:pt x="585442" y="38266"/>
                    <a:pt x="543053" y="73086"/>
                    <a:pt x="496878" y="101850"/>
                  </a:cubicBezTo>
                  <a:cubicBezTo>
                    <a:pt x="471899" y="117746"/>
                    <a:pt x="446163" y="132885"/>
                    <a:pt x="418155" y="140455"/>
                  </a:cubicBezTo>
                  <a:cubicBezTo>
                    <a:pt x="406044" y="144240"/>
                    <a:pt x="380308" y="132129"/>
                    <a:pt x="375766" y="120774"/>
                  </a:cubicBezTo>
                  <a:cubicBezTo>
                    <a:pt x="359113" y="82927"/>
                    <a:pt x="331106" y="75357"/>
                    <a:pt x="296286" y="83683"/>
                  </a:cubicBezTo>
                  <a:cubicBezTo>
                    <a:pt x="262223" y="92010"/>
                    <a:pt x="228160" y="100336"/>
                    <a:pt x="196368" y="115475"/>
                  </a:cubicBezTo>
                  <a:cubicBezTo>
                    <a:pt x="153222" y="135156"/>
                    <a:pt x="139597" y="130615"/>
                    <a:pt x="130513" y="82927"/>
                  </a:cubicBezTo>
                  <a:cubicBezTo>
                    <a:pt x="125214" y="57190"/>
                    <a:pt x="114617" y="37509"/>
                    <a:pt x="83582" y="39023"/>
                  </a:cubicBezTo>
                  <a:cubicBezTo>
                    <a:pt x="50276" y="40537"/>
                    <a:pt x="4102" y="83683"/>
                    <a:pt x="317" y="119260"/>
                  </a:cubicBezTo>
                  <a:cubicBezTo>
                    <a:pt x="-3468" y="154837"/>
                    <a:pt x="27567" y="144997"/>
                    <a:pt x="44220" y="150295"/>
                  </a:cubicBezTo>
                  <a:cubicBezTo>
                    <a:pt x="98721" y="166948"/>
                    <a:pt x="109318" y="189657"/>
                    <a:pt x="83582" y="240373"/>
                  </a:cubicBezTo>
                  <a:cubicBezTo>
                    <a:pt x="69957" y="267623"/>
                    <a:pt x="54818" y="294117"/>
                    <a:pt x="40435" y="320610"/>
                  </a:cubicBezTo>
                  <a:cubicBezTo>
                    <a:pt x="84339" y="359971"/>
                    <a:pt x="124458" y="394791"/>
                    <a:pt x="103262" y="460646"/>
                  </a:cubicBezTo>
                  <a:close/>
                </a:path>
              </a:pathLst>
            </a:custGeom>
            <a:solidFill>
              <a:srgbClr val="44C8F5"/>
            </a:solidFill>
            <a:ln w="7565" cap="flat">
              <a:noFill/>
              <a:prstDash val="solid"/>
              <a:miter/>
            </a:ln>
          </p:spPr>
          <p:txBody>
            <a:bodyPr rtlCol="0" anchor="ctr"/>
            <a:lstStyle/>
            <a:p>
              <a:endParaRPr lang="nl-BE" sz="1200"/>
            </a:p>
          </p:txBody>
        </p:sp>
        <p:sp>
          <p:nvSpPr>
            <p:cNvPr id="9" name="Graphic 2">
              <a:extLst>
                <a:ext uri="{FF2B5EF4-FFF2-40B4-BE49-F238E27FC236}">
                  <a16:creationId xmlns:a16="http://schemas.microsoft.com/office/drawing/2014/main" id="{7652452E-75AB-44DD-A0FE-8C1B7F677B82}"/>
                </a:ext>
              </a:extLst>
            </p:cNvPr>
            <p:cNvSpPr/>
            <p:nvPr/>
          </p:nvSpPr>
          <p:spPr>
            <a:xfrm>
              <a:off x="6997551" y="3582957"/>
              <a:ext cx="520758" cy="561972"/>
            </a:xfrm>
            <a:custGeom>
              <a:avLst/>
              <a:gdLst>
                <a:gd name="connsiteX0" fmla="*/ 380405 w 520758"/>
                <a:gd name="connsiteY0" fmla="*/ 10598 h 561972"/>
                <a:gd name="connsiteX1" fmla="*/ 373592 w 520758"/>
                <a:gd name="connsiteY1" fmla="*/ 0 h 561972"/>
                <a:gd name="connsiteX2" fmla="*/ 300168 w 520758"/>
                <a:gd name="connsiteY2" fmla="*/ 46174 h 561972"/>
                <a:gd name="connsiteX3" fmla="*/ 272917 w 520758"/>
                <a:gd name="connsiteY3" fmla="*/ 63584 h 561972"/>
                <a:gd name="connsiteX4" fmla="*/ 169972 w 520758"/>
                <a:gd name="connsiteY4" fmla="*/ 146849 h 561972"/>
                <a:gd name="connsiteX5" fmla="*/ 138937 w 520758"/>
                <a:gd name="connsiteY5" fmla="*/ 192266 h 561972"/>
                <a:gd name="connsiteX6" fmla="*/ 14796 w 520758"/>
                <a:gd name="connsiteY6" fmla="*/ 418595 h 561972"/>
                <a:gd name="connsiteX7" fmla="*/ 2685 w 520758"/>
                <a:gd name="connsiteY7" fmla="*/ 482936 h 561972"/>
                <a:gd name="connsiteX8" fmla="*/ 67783 w 520758"/>
                <a:gd name="connsiteY8" fmla="*/ 559389 h 561972"/>
                <a:gd name="connsiteX9" fmla="*/ 118499 w 520758"/>
                <a:gd name="connsiteY9" fmla="*/ 547277 h 561972"/>
                <a:gd name="connsiteX10" fmla="*/ 199493 w 520758"/>
                <a:gd name="connsiteY10" fmla="*/ 532896 h 561972"/>
                <a:gd name="connsiteX11" fmla="*/ 413711 w 520758"/>
                <a:gd name="connsiteY11" fmla="*/ 411783 h 561972"/>
                <a:gd name="connsiteX12" fmla="*/ 455344 w 520758"/>
                <a:gd name="connsiteY12" fmla="*/ 307323 h 561972"/>
                <a:gd name="connsiteX13" fmla="*/ 508330 w 520758"/>
                <a:gd name="connsiteY13" fmla="*/ 225572 h 561972"/>
                <a:gd name="connsiteX14" fmla="*/ 380405 w 520758"/>
                <a:gd name="connsiteY14" fmla="*/ 10598 h 561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0758" h="561972">
                  <a:moveTo>
                    <a:pt x="380405" y="10598"/>
                  </a:moveTo>
                  <a:cubicBezTo>
                    <a:pt x="378134" y="6813"/>
                    <a:pt x="375863" y="3785"/>
                    <a:pt x="373592" y="0"/>
                  </a:cubicBezTo>
                  <a:cubicBezTo>
                    <a:pt x="349370" y="15139"/>
                    <a:pt x="324390" y="31035"/>
                    <a:pt x="300168" y="46174"/>
                  </a:cubicBezTo>
                  <a:cubicBezTo>
                    <a:pt x="291085" y="52230"/>
                    <a:pt x="281244" y="65098"/>
                    <a:pt x="272917" y="63584"/>
                  </a:cubicBezTo>
                  <a:cubicBezTo>
                    <a:pt x="208576" y="56015"/>
                    <a:pt x="191923" y="102946"/>
                    <a:pt x="169972" y="146849"/>
                  </a:cubicBezTo>
                  <a:cubicBezTo>
                    <a:pt x="161645" y="162745"/>
                    <a:pt x="148020" y="176370"/>
                    <a:pt x="138937" y="192266"/>
                  </a:cubicBezTo>
                  <a:cubicBezTo>
                    <a:pt x="96547" y="267205"/>
                    <a:pt x="54158" y="342143"/>
                    <a:pt x="14796" y="418595"/>
                  </a:cubicBezTo>
                  <a:cubicBezTo>
                    <a:pt x="4956" y="437519"/>
                    <a:pt x="-4885" y="467041"/>
                    <a:pt x="2685" y="482936"/>
                  </a:cubicBezTo>
                  <a:cubicBezTo>
                    <a:pt x="17067" y="512458"/>
                    <a:pt x="41290" y="538194"/>
                    <a:pt x="67783" y="559389"/>
                  </a:cubicBezTo>
                  <a:cubicBezTo>
                    <a:pt x="76867" y="566201"/>
                    <a:pt x="110930" y="558632"/>
                    <a:pt x="118499" y="547277"/>
                  </a:cubicBezTo>
                  <a:cubicBezTo>
                    <a:pt x="142721" y="510944"/>
                    <a:pt x="169215" y="521541"/>
                    <a:pt x="199493" y="532896"/>
                  </a:cubicBezTo>
                  <a:cubicBezTo>
                    <a:pt x="292599" y="567715"/>
                    <a:pt x="391759" y="509430"/>
                    <a:pt x="413711" y="411783"/>
                  </a:cubicBezTo>
                  <a:cubicBezTo>
                    <a:pt x="422037" y="375449"/>
                    <a:pt x="438690" y="340629"/>
                    <a:pt x="455344" y="307323"/>
                  </a:cubicBezTo>
                  <a:cubicBezTo>
                    <a:pt x="469725" y="278559"/>
                    <a:pt x="492434" y="253579"/>
                    <a:pt x="508330" y="225572"/>
                  </a:cubicBezTo>
                  <a:cubicBezTo>
                    <a:pt x="552234" y="143821"/>
                    <a:pt x="472753" y="10598"/>
                    <a:pt x="380405" y="10598"/>
                  </a:cubicBezTo>
                  <a:close/>
                </a:path>
              </a:pathLst>
            </a:custGeom>
            <a:solidFill>
              <a:srgbClr val="44C8F5"/>
            </a:solidFill>
            <a:ln w="7565" cap="flat">
              <a:noFill/>
              <a:prstDash val="solid"/>
              <a:miter/>
            </a:ln>
          </p:spPr>
          <p:txBody>
            <a:bodyPr rtlCol="0" anchor="ctr"/>
            <a:lstStyle/>
            <a:p>
              <a:endParaRPr lang="nl-BE" sz="1200"/>
            </a:p>
          </p:txBody>
        </p:sp>
        <p:sp>
          <p:nvSpPr>
            <p:cNvPr id="10" name="Graphic 2">
              <a:extLst>
                <a:ext uri="{FF2B5EF4-FFF2-40B4-BE49-F238E27FC236}">
                  <a16:creationId xmlns:a16="http://schemas.microsoft.com/office/drawing/2014/main" id="{AAE73D82-7FC0-4262-9025-F2687388180D}"/>
                </a:ext>
              </a:extLst>
            </p:cNvPr>
            <p:cNvSpPr/>
            <p:nvPr/>
          </p:nvSpPr>
          <p:spPr>
            <a:xfrm>
              <a:off x="8860056" y="7069485"/>
              <a:ext cx="359836" cy="259007"/>
            </a:xfrm>
            <a:custGeom>
              <a:avLst/>
              <a:gdLst>
                <a:gd name="connsiteX0" fmla="*/ 158218 w 359836"/>
                <a:gd name="connsiteY0" fmla="*/ 0 h 259007"/>
                <a:gd name="connsiteX1" fmla="*/ 158218 w 359836"/>
                <a:gd name="connsiteY1" fmla="*/ 4542 h 259007"/>
                <a:gd name="connsiteX2" fmla="*/ 43918 w 359836"/>
                <a:gd name="connsiteY2" fmla="*/ 6056 h 259007"/>
                <a:gd name="connsiteX3" fmla="*/ 15 w 359836"/>
                <a:gd name="connsiteY3" fmla="*/ 31035 h 259007"/>
                <a:gd name="connsiteX4" fmla="*/ 21209 w 359836"/>
                <a:gd name="connsiteY4" fmla="*/ 102189 h 259007"/>
                <a:gd name="connsiteX5" fmla="*/ 79495 w 359836"/>
                <a:gd name="connsiteY5" fmla="*/ 134738 h 259007"/>
                <a:gd name="connsiteX6" fmla="*/ 242997 w 359836"/>
                <a:gd name="connsiteY6" fmla="*/ 237683 h 259007"/>
                <a:gd name="connsiteX7" fmla="*/ 300525 w 359836"/>
                <a:gd name="connsiteY7" fmla="*/ 257364 h 259007"/>
                <a:gd name="connsiteX8" fmla="*/ 347457 w 359836"/>
                <a:gd name="connsiteY8" fmla="*/ 199079 h 259007"/>
                <a:gd name="connsiteX9" fmla="*/ 359568 w 359836"/>
                <a:gd name="connsiteY9" fmla="*/ 52230 h 259007"/>
                <a:gd name="connsiteX10" fmla="*/ 323234 w 359836"/>
                <a:gd name="connsiteY10" fmla="*/ 12868 h 259007"/>
                <a:gd name="connsiteX11" fmla="*/ 158218 w 359836"/>
                <a:gd name="connsiteY11" fmla="*/ 0 h 259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9836" h="259007">
                  <a:moveTo>
                    <a:pt x="158218" y="0"/>
                  </a:moveTo>
                  <a:cubicBezTo>
                    <a:pt x="158218" y="1514"/>
                    <a:pt x="158218" y="3028"/>
                    <a:pt x="158218" y="4542"/>
                  </a:cubicBezTo>
                  <a:cubicBezTo>
                    <a:pt x="120370" y="4542"/>
                    <a:pt x="81766" y="2271"/>
                    <a:pt x="43918" y="6056"/>
                  </a:cubicBezTo>
                  <a:cubicBezTo>
                    <a:pt x="28022" y="7570"/>
                    <a:pt x="-742" y="22709"/>
                    <a:pt x="15" y="31035"/>
                  </a:cubicBezTo>
                  <a:cubicBezTo>
                    <a:pt x="15" y="55258"/>
                    <a:pt x="6827" y="83265"/>
                    <a:pt x="21209" y="102189"/>
                  </a:cubicBezTo>
                  <a:cubicBezTo>
                    <a:pt x="33321" y="118085"/>
                    <a:pt x="60571" y="122626"/>
                    <a:pt x="79495" y="134738"/>
                  </a:cubicBezTo>
                  <a:cubicBezTo>
                    <a:pt x="133996" y="168801"/>
                    <a:pt x="187739" y="204377"/>
                    <a:pt x="242997" y="237683"/>
                  </a:cubicBezTo>
                  <a:cubicBezTo>
                    <a:pt x="260407" y="248281"/>
                    <a:pt x="287657" y="264177"/>
                    <a:pt x="300525" y="257364"/>
                  </a:cubicBezTo>
                  <a:cubicBezTo>
                    <a:pt x="320963" y="246767"/>
                    <a:pt x="342915" y="221030"/>
                    <a:pt x="347457" y="199079"/>
                  </a:cubicBezTo>
                  <a:cubicBezTo>
                    <a:pt x="357297" y="151391"/>
                    <a:pt x="355783" y="101432"/>
                    <a:pt x="359568" y="52230"/>
                  </a:cubicBezTo>
                  <a:cubicBezTo>
                    <a:pt x="361838" y="25736"/>
                    <a:pt x="349727" y="14382"/>
                    <a:pt x="323234" y="12868"/>
                  </a:cubicBezTo>
                  <a:cubicBezTo>
                    <a:pt x="267219" y="8326"/>
                    <a:pt x="212719" y="3785"/>
                    <a:pt x="158218" y="0"/>
                  </a:cubicBezTo>
                  <a:close/>
                </a:path>
              </a:pathLst>
            </a:custGeom>
            <a:solidFill>
              <a:srgbClr val="44C8F5"/>
            </a:solidFill>
            <a:ln w="7565" cap="flat">
              <a:noFill/>
              <a:prstDash val="solid"/>
              <a:miter/>
            </a:ln>
          </p:spPr>
          <p:txBody>
            <a:bodyPr rtlCol="0" anchor="ctr"/>
            <a:lstStyle/>
            <a:p>
              <a:endParaRPr lang="nl-BE" sz="1200"/>
            </a:p>
          </p:txBody>
        </p:sp>
        <p:sp>
          <p:nvSpPr>
            <p:cNvPr id="11" name="Graphic 2">
              <a:extLst>
                <a:ext uri="{FF2B5EF4-FFF2-40B4-BE49-F238E27FC236}">
                  <a16:creationId xmlns:a16="http://schemas.microsoft.com/office/drawing/2014/main" id="{46CC7D80-8A28-4B4A-9FD5-64AEB6DFCB87}"/>
                </a:ext>
              </a:extLst>
            </p:cNvPr>
            <p:cNvSpPr/>
            <p:nvPr/>
          </p:nvSpPr>
          <p:spPr>
            <a:xfrm>
              <a:off x="8416438" y="6494139"/>
              <a:ext cx="147397" cy="319495"/>
            </a:xfrm>
            <a:custGeom>
              <a:avLst/>
              <a:gdLst>
                <a:gd name="connsiteX0" fmla="*/ 25794 w 147397"/>
                <a:gd name="connsiteY0" fmla="*/ 319495 h 319495"/>
                <a:gd name="connsiteX1" fmla="*/ 109816 w 147397"/>
                <a:gd name="connsiteY1" fmla="*/ 253641 h 319495"/>
                <a:gd name="connsiteX2" fmla="*/ 134038 w 147397"/>
                <a:gd name="connsiteY2" fmla="*/ 225633 h 319495"/>
                <a:gd name="connsiteX3" fmla="*/ 132524 w 147397"/>
                <a:gd name="connsiteY3" fmla="*/ 61 h 319495"/>
                <a:gd name="connsiteX4" fmla="*/ 45475 w 147397"/>
                <a:gd name="connsiteY4" fmla="*/ 61 h 319495"/>
                <a:gd name="connsiteX5" fmla="*/ 4599 w 147397"/>
                <a:gd name="connsiteY5" fmla="*/ 30339 h 319495"/>
                <a:gd name="connsiteX6" fmla="*/ 25794 w 147397"/>
                <a:gd name="connsiteY6" fmla="*/ 319495 h 3194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397" h="319495">
                  <a:moveTo>
                    <a:pt x="25794" y="319495"/>
                  </a:moveTo>
                  <a:cubicBezTo>
                    <a:pt x="57586" y="295273"/>
                    <a:pt x="84079" y="274835"/>
                    <a:pt x="109816" y="253641"/>
                  </a:cubicBezTo>
                  <a:cubicBezTo>
                    <a:pt x="119656" y="246071"/>
                    <a:pt x="130254" y="236230"/>
                    <a:pt x="134038" y="225633"/>
                  </a:cubicBezTo>
                  <a:cubicBezTo>
                    <a:pt x="160532" y="148424"/>
                    <a:pt x="140851" y="71972"/>
                    <a:pt x="132524" y="61"/>
                  </a:cubicBezTo>
                  <a:cubicBezTo>
                    <a:pt x="98462" y="61"/>
                    <a:pt x="71968" y="818"/>
                    <a:pt x="45475" y="61"/>
                  </a:cubicBezTo>
                  <a:cubicBezTo>
                    <a:pt x="22766" y="-696"/>
                    <a:pt x="6113" y="5359"/>
                    <a:pt x="4599" y="30339"/>
                  </a:cubicBezTo>
                  <a:cubicBezTo>
                    <a:pt x="-3727" y="127986"/>
                    <a:pt x="-2970" y="224119"/>
                    <a:pt x="25794" y="319495"/>
                  </a:cubicBezTo>
                  <a:close/>
                </a:path>
              </a:pathLst>
            </a:custGeom>
            <a:solidFill>
              <a:srgbClr val="44C8F5"/>
            </a:solidFill>
            <a:ln w="7565" cap="flat">
              <a:noFill/>
              <a:prstDash val="solid"/>
              <a:miter/>
            </a:ln>
          </p:spPr>
          <p:txBody>
            <a:bodyPr rtlCol="0" anchor="ctr"/>
            <a:lstStyle/>
            <a:p>
              <a:endParaRPr lang="nl-BE" sz="1200"/>
            </a:p>
          </p:txBody>
        </p:sp>
        <p:sp>
          <p:nvSpPr>
            <p:cNvPr id="12" name="Graphic 2">
              <a:extLst>
                <a:ext uri="{FF2B5EF4-FFF2-40B4-BE49-F238E27FC236}">
                  <a16:creationId xmlns:a16="http://schemas.microsoft.com/office/drawing/2014/main" id="{181EFA28-5EA4-4D06-B0E8-77CF2DECB335}"/>
                </a:ext>
              </a:extLst>
            </p:cNvPr>
            <p:cNvSpPr/>
            <p:nvPr/>
          </p:nvSpPr>
          <p:spPr>
            <a:xfrm>
              <a:off x="9046495" y="3996042"/>
              <a:ext cx="134080" cy="170525"/>
            </a:xfrm>
            <a:custGeom>
              <a:avLst/>
              <a:gdLst>
                <a:gd name="connsiteX0" fmla="*/ 18710 w 134080"/>
                <a:gd name="connsiteY0" fmla="*/ 170526 h 170525"/>
                <a:gd name="connsiteX1" fmla="*/ 98947 w 134080"/>
                <a:gd name="connsiteY1" fmla="*/ 117539 h 170525"/>
                <a:gd name="connsiteX2" fmla="*/ 129225 w 134080"/>
                <a:gd name="connsiteY2" fmla="*/ 83476 h 170525"/>
                <a:gd name="connsiteX3" fmla="*/ 126954 w 134080"/>
                <a:gd name="connsiteY3" fmla="*/ 13079 h 170525"/>
                <a:gd name="connsiteX4" fmla="*/ 63370 w 134080"/>
                <a:gd name="connsiteY4" fmla="*/ 2482 h 170525"/>
                <a:gd name="connsiteX5" fmla="*/ 18710 w 134080"/>
                <a:gd name="connsiteY5" fmla="*/ 170526 h 170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080" h="170525">
                  <a:moveTo>
                    <a:pt x="18710" y="170526"/>
                  </a:moveTo>
                  <a:cubicBezTo>
                    <a:pt x="47474" y="152359"/>
                    <a:pt x="73967" y="135706"/>
                    <a:pt x="98947" y="117539"/>
                  </a:cubicBezTo>
                  <a:cubicBezTo>
                    <a:pt x="111058" y="108456"/>
                    <a:pt x="126197" y="96344"/>
                    <a:pt x="129225" y="83476"/>
                  </a:cubicBezTo>
                  <a:cubicBezTo>
                    <a:pt x="133767" y="60768"/>
                    <a:pt x="138309" y="30490"/>
                    <a:pt x="126954" y="13079"/>
                  </a:cubicBezTo>
                  <a:cubicBezTo>
                    <a:pt x="118627" y="211"/>
                    <a:pt x="83808" y="-2817"/>
                    <a:pt x="63370" y="2482"/>
                  </a:cubicBezTo>
                  <a:cubicBezTo>
                    <a:pt x="1300" y="19892"/>
                    <a:pt x="-18381" y="102400"/>
                    <a:pt x="18710" y="170526"/>
                  </a:cubicBezTo>
                  <a:close/>
                </a:path>
              </a:pathLst>
            </a:custGeom>
            <a:solidFill>
              <a:srgbClr val="44C8F5"/>
            </a:solidFill>
            <a:ln w="7565" cap="flat">
              <a:noFill/>
              <a:prstDash val="solid"/>
              <a:miter/>
            </a:ln>
          </p:spPr>
          <p:txBody>
            <a:bodyPr rtlCol="0" anchor="ctr"/>
            <a:lstStyle/>
            <a:p>
              <a:endParaRPr lang="nl-BE" sz="1200"/>
            </a:p>
          </p:txBody>
        </p:sp>
        <p:sp>
          <p:nvSpPr>
            <p:cNvPr id="13" name="Graphic 2">
              <a:extLst>
                <a:ext uri="{FF2B5EF4-FFF2-40B4-BE49-F238E27FC236}">
                  <a16:creationId xmlns:a16="http://schemas.microsoft.com/office/drawing/2014/main" id="{B97A8F8C-0CCE-40D0-B6F7-82D402115864}"/>
                </a:ext>
              </a:extLst>
            </p:cNvPr>
            <p:cNvSpPr/>
            <p:nvPr/>
          </p:nvSpPr>
          <p:spPr>
            <a:xfrm>
              <a:off x="7625617" y="6494957"/>
              <a:ext cx="133212" cy="166678"/>
            </a:xfrm>
            <a:custGeom>
              <a:avLst/>
              <a:gdLst>
                <a:gd name="connsiteX0" fmla="*/ 86154 w 133212"/>
                <a:gd name="connsiteY0" fmla="*/ 0 h 166678"/>
                <a:gd name="connsiteX1" fmla="*/ 66474 w 133212"/>
                <a:gd name="connsiteY1" fmla="*/ 6813 h 166678"/>
                <a:gd name="connsiteX2" fmla="*/ 5917 w 133212"/>
                <a:gd name="connsiteY2" fmla="*/ 74939 h 166678"/>
                <a:gd name="connsiteX3" fmla="*/ 36196 w 133212"/>
                <a:gd name="connsiteY3" fmla="*/ 158204 h 166678"/>
                <a:gd name="connsiteX4" fmla="*/ 101293 w 133212"/>
                <a:gd name="connsiteY4" fmla="*/ 134738 h 166678"/>
                <a:gd name="connsiteX5" fmla="*/ 132329 w 133212"/>
                <a:gd name="connsiteY5" fmla="*/ 43903 h 166678"/>
                <a:gd name="connsiteX6" fmla="*/ 86154 w 133212"/>
                <a:gd name="connsiteY6" fmla="*/ 0 h 166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212" h="166678">
                  <a:moveTo>
                    <a:pt x="86154" y="0"/>
                  </a:moveTo>
                  <a:cubicBezTo>
                    <a:pt x="81613" y="1514"/>
                    <a:pt x="71015" y="1514"/>
                    <a:pt x="66474" y="6813"/>
                  </a:cubicBezTo>
                  <a:cubicBezTo>
                    <a:pt x="45279" y="28764"/>
                    <a:pt x="22571" y="49959"/>
                    <a:pt x="5917" y="74939"/>
                  </a:cubicBezTo>
                  <a:cubicBezTo>
                    <a:pt x="-9978" y="98404"/>
                    <a:pt x="8188" y="141550"/>
                    <a:pt x="36196" y="158204"/>
                  </a:cubicBezTo>
                  <a:cubicBezTo>
                    <a:pt x="67988" y="177884"/>
                    <a:pt x="88426" y="160474"/>
                    <a:pt x="101293" y="134738"/>
                  </a:cubicBezTo>
                  <a:cubicBezTo>
                    <a:pt x="114919" y="105974"/>
                    <a:pt x="125516" y="74939"/>
                    <a:pt x="132329" y="43903"/>
                  </a:cubicBezTo>
                  <a:cubicBezTo>
                    <a:pt x="137628" y="13625"/>
                    <a:pt x="118704" y="757"/>
                    <a:pt x="86154" y="0"/>
                  </a:cubicBezTo>
                  <a:close/>
                </a:path>
              </a:pathLst>
            </a:custGeom>
            <a:solidFill>
              <a:srgbClr val="44C8F5"/>
            </a:solidFill>
            <a:ln w="7565" cap="flat">
              <a:noFill/>
              <a:prstDash val="solid"/>
              <a:miter/>
            </a:ln>
          </p:spPr>
          <p:txBody>
            <a:bodyPr rtlCol="0" anchor="ctr"/>
            <a:lstStyle/>
            <a:p>
              <a:endParaRPr lang="nl-BE" sz="1200"/>
            </a:p>
          </p:txBody>
        </p:sp>
        <p:sp>
          <p:nvSpPr>
            <p:cNvPr id="14" name="Graphic 2">
              <a:extLst>
                <a:ext uri="{FF2B5EF4-FFF2-40B4-BE49-F238E27FC236}">
                  <a16:creationId xmlns:a16="http://schemas.microsoft.com/office/drawing/2014/main" id="{4321DADC-EA29-41FE-ADF6-F1DB564C2F0B}"/>
                </a:ext>
              </a:extLst>
            </p:cNvPr>
            <p:cNvSpPr/>
            <p:nvPr/>
          </p:nvSpPr>
          <p:spPr>
            <a:xfrm>
              <a:off x="10092924" y="3479254"/>
              <a:ext cx="127391" cy="189995"/>
            </a:xfrm>
            <a:custGeom>
              <a:avLst/>
              <a:gdLst>
                <a:gd name="connsiteX0" fmla="*/ 127392 w 127391"/>
                <a:gd name="connsiteY0" fmla="*/ 16653 h 189995"/>
                <a:gd name="connsiteX1" fmla="*/ 115281 w 127391"/>
                <a:gd name="connsiteY1" fmla="*/ 0 h 189995"/>
                <a:gd name="connsiteX2" fmla="*/ 22175 w 127391"/>
                <a:gd name="connsiteY2" fmla="*/ 29521 h 189995"/>
                <a:gd name="connsiteX3" fmla="*/ 5523 w 127391"/>
                <a:gd name="connsiteY3" fmla="*/ 183940 h 189995"/>
                <a:gd name="connsiteX4" fmla="*/ 22175 w 127391"/>
                <a:gd name="connsiteY4" fmla="*/ 189995 h 189995"/>
                <a:gd name="connsiteX5" fmla="*/ 127392 w 127391"/>
                <a:gd name="connsiteY5" fmla="*/ 16653 h 189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7391" h="189995">
                  <a:moveTo>
                    <a:pt x="127392" y="16653"/>
                  </a:moveTo>
                  <a:cubicBezTo>
                    <a:pt x="123607" y="11354"/>
                    <a:pt x="119066" y="6056"/>
                    <a:pt x="115281" y="0"/>
                  </a:cubicBezTo>
                  <a:cubicBezTo>
                    <a:pt x="83488" y="9083"/>
                    <a:pt x="36558" y="8327"/>
                    <a:pt x="22175" y="29521"/>
                  </a:cubicBezTo>
                  <a:cubicBezTo>
                    <a:pt x="-8103" y="74181"/>
                    <a:pt x="-533" y="131710"/>
                    <a:pt x="5523" y="183940"/>
                  </a:cubicBezTo>
                  <a:cubicBezTo>
                    <a:pt x="10821" y="186211"/>
                    <a:pt x="16877" y="188481"/>
                    <a:pt x="22175" y="189995"/>
                  </a:cubicBezTo>
                  <a:cubicBezTo>
                    <a:pt x="56995" y="132467"/>
                    <a:pt x="91816" y="74938"/>
                    <a:pt x="127392" y="16653"/>
                  </a:cubicBezTo>
                  <a:close/>
                </a:path>
              </a:pathLst>
            </a:custGeom>
            <a:solidFill>
              <a:srgbClr val="44C8F5"/>
            </a:solidFill>
            <a:ln w="7565" cap="flat">
              <a:noFill/>
              <a:prstDash val="solid"/>
              <a:miter/>
            </a:ln>
          </p:spPr>
          <p:txBody>
            <a:bodyPr rtlCol="0" anchor="ctr"/>
            <a:lstStyle/>
            <a:p>
              <a:endParaRPr lang="nl-BE" sz="1200"/>
            </a:p>
          </p:txBody>
        </p:sp>
        <p:sp>
          <p:nvSpPr>
            <p:cNvPr id="15" name="Graphic 2">
              <a:extLst>
                <a:ext uri="{FF2B5EF4-FFF2-40B4-BE49-F238E27FC236}">
                  <a16:creationId xmlns:a16="http://schemas.microsoft.com/office/drawing/2014/main" id="{C0E9361D-AADF-4E41-8594-5600A6F62CB4}"/>
                </a:ext>
              </a:extLst>
            </p:cNvPr>
            <p:cNvSpPr/>
            <p:nvPr/>
          </p:nvSpPr>
          <p:spPr>
            <a:xfrm>
              <a:off x="8484054" y="6192933"/>
              <a:ext cx="80900" cy="203620"/>
            </a:xfrm>
            <a:custGeom>
              <a:avLst/>
              <a:gdLst>
                <a:gd name="connsiteX0" fmla="*/ 52797 w 80900"/>
                <a:gd name="connsiteY0" fmla="*/ 0 h 203620"/>
                <a:gd name="connsiteX1" fmla="*/ 52797 w 80900"/>
                <a:gd name="connsiteY1" fmla="*/ 203621 h 203620"/>
                <a:gd name="connsiteX2" fmla="*/ 52797 w 80900"/>
                <a:gd name="connsiteY2" fmla="*/ 0 h 203620"/>
              </a:gdLst>
              <a:ahLst/>
              <a:cxnLst>
                <a:cxn ang="0">
                  <a:pos x="connsiteX0" y="connsiteY0"/>
                </a:cxn>
                <a:cxn ang="0">
                  <a:pos x="connsiteX1" y="connsiteY1"/>
                </a:cxn>
                <a:cxn ang="0">
                  <a:pos x="connsiteX2" y="connsiteY2"/>
                </a:cxn>
              </a:cxnLst>
              <a:rect l="l" t="t" r="r" b="b"/>
              <a:pathLst>
                <a:path w="80900" h="203620">
                  <a:moveTo>
                    <a:pt x="52797" y="0"/>
                  </a:moveTo>
                  <a:cubicBezTo>
                    <a:pt x="-17599" y="94619"/>
                    <a:pt x="-17599" y="123384"/>
                    <a:pt x="52797" y="203621"/>
                  </a:cubicBezTo>
                  <a:cubicBezTo>
                    <a:pt x="89888" y="142308"/>
                    <a:pt x="90645" y="52230"/>
                    <a:pt x="52797" y="0"/>
                  </a:cubicBezTo>
                  <a:close/>
                </a:path>
              </a:pathLst>
            </a:custGeom>
            <a:solidFill>
              <a:srgbClr val="44C8F5"/>
            </a:solidFill>
            <a:ln w="7565" cap="flat">
              <a:noFill/>
              <a:prstDash val="solid"/>
              <a:miter/>
            </a:ln>
          </p:spPr>
          <p:txBody>
            <a:bodyPr rtlCol="0" anchor="ctr"/>
            <a:lstStyle/>
            <a:p>
              <a:endParaRPr lang="nl-BE" sz="1200"/>
            </a:p>
          </p:txBody>
        </p:sp>
        <p:sp>
          <p:nvSpPr>
            <p:cNvPr id="16" name="Graphic 2">
              <a:extLst>
                <a:ext uri="{FF2B5EF4-FFF2-40B4-BE49-F238E27FC236}">
                  <a16:creationId xmlns:a16="http://schemas.microsoft.com/office/drawing/2014/main" id="{881A46F4-9FE4-43C3-B90E-F8AE6EB8203E}"/>
                </a:ext>
              </a:extLst>
            </p:cNvPr>
            <p:cNvSpPr/>
            <p:nvPr/>
          </p:nvSpPr>
          <p:spPr>
            <a:xfrm>
              <a:off x="9734352" y="3688173"/>
              <a:ext cx="97646" cy="120655"/>
            </a:xfrm>
            <a:custGeom>
              <a:avLst/>
              <a:gdLst>
                <a:gd name="connsiteX0" fmla="*/ 97646 w 97646"/>
                <a:gd name="connsiteY0" fmla="*/ 62827 h 120655"/>
                <a:gd name="connsiteX1" fmla="*/ 59799 w 97646"/>
                <a:gd name="connsiteY1" fmla="*/ 0 h 120655"/>
                <a:gd name="connsiteX2" fmla="*/ 11354 w 97646"/>
                <a:gd name="connsiteY2" fmla="*/ 41632 h 120655"/>
                <a:gd name="connsiteX3" fmla="*/ 0 w 97646"/>
                <a:gd name="connsiteY3" fmla="*/ 68126 h 120655"/>
                <a:gd name="connsiteX4" fmla="*/ 9840 w 97646"/>
                <a:gd name="connsiteY4" fmla="*/ 116571 h 120655"/>
                <a:gd name="connsiteX5" fmla="*/ 59799 w 97646"/>
                <a:gd name="connsiteY5" fmla="*/ 112029 h 120655"/>
                <a:gd name="connsiteX6" fmla="*/ 97646 w 97646"/>
                <a:gd name="connsiteY6" fmla="*/ 62827 h 120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646" h="120655">
                  <a:moveTo>
                    <a:pt x="97646" y="62827"/>
                  </a:moveTo>
                  <a:cubicBezTo>
                    <a:pt x="82507" y="38604"/>
                    <a:pt x="71153" y="18924"/>
                    <a:pt x="59799" y="0"/>
                  </a:cubicBezTo>
                  <a:cubicBezTo>
                    <a:pt x="43903" y="13625"/>
                    <a:pt x="26493" y="26493"/>
                    <a:pt x="11354" y="41632"/>
                  </a:cubicBezTo>
                  <a:cubicBezTo>
                    <a:pt x="5298" y="48445"/>
                    <a:pt x="0" y="59042"/>
                    <a:pt x="0" y="68126"/>
                  </a:cubicBezTo>
                  <a:cubicBezTo>
                    <a:pt x="757" y="84779"/>
                    <a:pt x="0" y="109758"/>
                    <a:pt x="9840" y="116571"/>
                  </a:cubicBezTo>
                  <a:cubicBezTo>
                    <a:pt x="21194" y="124140"/>
                    <a:pt x="46931" y="120356"/>
                    <a:pt x="59799" y="112029"/>
                  </a:cubicBezTo>
                  <a:cubicBezTo>
                    <a:pt x="74938" y="102946"/>
                    <a:pt x="83265" y="83265"/>
                    <a:pt x="97646" y="62827"/>
                  </a:cubicBezTo>
                  <a:close/>
                </a:path>
              </a:pathLst>
            </a:custGeom>
            <a:solidFill>
              <a:srgbClr val="44C8F5"/>
            </a:solidFill>
            <a:ln w="7565" cap="flat">
              <a:noFill/>
              <a:prstDash val="solid"/>
              <a:miter/>
            </a:ln>
          </p:spPr>
          <p:txBody>
            <a:bodyPr rtlCol="0" anchor="ctr"/>
            <a:lstStyle/>
            <a:p>
              <a:endParaRPr lang="nl-BE" sz="1200"/>
            </a:p>
          </p:txBody>
        </p:sp>
        <p:sp>
          <p:nvSpPr>
            <p:cNvPr id="17" name="Graphic 2">
              <a:extLst>
                <a:ext uri="{FF2B5EF4-FFF2-40B4-BE49-F238E27FC236}">
                  <a16:creationId xmlns:a16="http://schemas.microsoft.com/office/drawing/2014/main" id="{8BB7A6E7-FBAB-48CC-99A4-B376A3348AFE}"/>
                </a:ext>
              </a:extLst>
            </p:cNvPr>
            <p:cNvSpPr/>
            <p:nvPr/>
          </p:nvSpPr>
          <p:spPr>
            <a:xfrm>
              <a:off x="9834847" y="7064943"/>
              <a:ext cx="66978" cy="87806"/>
            </a:xfrm>
            <a:custGeom>
              <a:avLst/>
              <a:gdLst>
                <a:gd name="connsiteX0" fmla="*/ 34243 w 66978"/>
                <a:gd name="connsiteY0" fmla="*/ 0 h 87806"/>
                <a:gd name="connsiteX1" fmla="*/ 180 w 66978"/>
                <a:gd name="connsiteY1" fmla="*/ 39362 h 87806"/>
                <a:gd name="connsiteX2" fmla="*/ 39542 w 66978"/>
                <a:gd name="connsiteY2" fmla="*/ 87807 h 87806"/>
                <a:gd name="connsiteX3" fmla="*/ 66792 w 66978"/>
                <a:gd name="connsiteY3" fmla="*/ 43146 h 87806"/>
                <a:gd name="connsiteX4" fmla="*/ 34243 w 66978"/>
                <a:gd name="connsiteY4" fmla="*/ 0 h 87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978" h="87806">
                  <a:moveTo>
                    <a:pt x="34243" y="0"/>
                  </a:moveTo>
                  <a:cubicBezTo>
                    <a:pt x="17590" y="18924"/>
                    <a:pt x="-2091" y="34820"/>
                    <a:pt x="180" y="39362"/>
                  </a:cubicBezTo>
                  <a:cubicBezTo>
                    <a:pt x="10020" y="57529"/>
                    <a:pt x="25916" y="71911"/>
                    <a:pt x="39542" y="87807"/>
                  </a:cubicBezTo>
                  <a:cubicBezTo>
                    <a:pt x="49382" y="72668"/>
                    <a:pt x="65278" y="59042"/>
                    <a:pt x="66792" y="43146"/>
                  </a:cubicBezTo>
                  <a:cubicBezTo>
                    <a:pt x="69062" y="32549"/>
                    <a:pt x="50138" y="19681"/>
                    <a:pt x="34243" y="0"/>
                  </a:cubicBezTo>
                  <a:close/>
                </a:path>
              </a:pathLst>
            </a:custGeom>
            <a:solidFill>
              <a:srgbClr val="44C8F5"/>
            </a:solidFill>
            <a:ln w="7565" cap="flat">
              <a:noFill/>
              <a:prstDash val="solid"/>
              <a:miter/>
            </a:ln>
          </p:spPr>
          <p:txBody>
            <a:bodyPr rtlCol="0" anchor="ctr"/>
            <a:lstStyle/>
            <a:p>
              <a:endParaRPr lang="nl-BE" sz="1200"/>
            </a:p>
          </p:txBody>
        </p:sp>
        <p:sp>
          <p:nvSpPr>
            <p:cNvPr id="18" name="Graphic 2">
              <a:extLst>
                <a:ext uri="{FF2B5EF4-FFF2-40B4-BE49-F238E27FC236}">
                  <a16:creationId xmlns:a16="http://schemas.microsoft.com/office/drawing/2014/main" id="{705FD035-C6B7-48EE-9EBF-A1B51BD8D118}"/>
                </a:ext>
              </a:extLst>
            </p:cNvPr>
            <p:cNvSpPr/>
            <p:nvPr/>
          </p:nvSpPr>
          <p:spPr>
            <a:xfrm>
              <a:off x="6111534" y="1375870"/>
              <a:ext cx="6436407" cy="5998225"/>
            </a:xfrm>
            <a:custGeom>
              <a:avLst/>
              <a:gdLst>
                <a:gd name="connsiteX0" fmla="*/ 4038774 w 6436407"/>
                <a:gd name="connsiteY0" fmla="*/ 5716838 h 5998225"/>
                <a:gd name="connsiteX1" fmla="*/ 3964592 w 6436407"/>
                <a:gd name="connsiteY1" fmla="*/ 5683532 h 5998225"/>
                <a:gd name="connsiteX2" fmla="*/ 3750374 w 6436407"/>
                <a:gd name="connsiteY2" fmla="*/ 5496565 h 5998225"/>
                <a:gd name="connsiteX3" fmla="*/ 3632289 w 6436407"/>
                <a:gd name="connsiteY3" fmla="*/ 5267208 h 5998225"/>
                <a:gd name="connsiteX4" fmla="*/ 3598226 w 6436407"/>
                <a:gd name="connsiteY4" fmla="*/ 5108248 h 5998225"/>
                <a:gd name="connsiteX5" fmla="*/ 3527072 w 6436407"/>
                <a:gd name="connsiteY5" fmla="*/ 4961398 h 5998225"/>
                <a:gd name="connsiteX6" fmla="*/ 3258354 w 6436407"/>
                <a:gd name="connsiteY6" fmla="*/ 4769132 h 5998225"/>
                <a:gd name="connsiteX7" fmla="*/ 3130429 w 6436407"/>
                <a:gd name="connsiteY7" fmla="*/ 4594276 h 5998225"/>
                <a:gd name="connsiteX8" fmla="*/ 3107720 w 6436407"/>
                <a:gd name="connsiteY8" fmla="*/ 4508740 h 5998225"/>
                <a:gd name="connsiteX9" fmla="*/ 3025213 w 6436407"/>
                <a:gd name="connsiteY9" fmla="*/ 4431531 h 5998225"/>
                <a:gd name="connsiteX10" fmla="*/ 2979795 w 6436407"/>
                <a:gd name="connsiteY10" fmla="*/ 4404281 h 5998225"/>
                <a:gd name="connsiteX11" fmla="*/ 2892746 w 6436407"/>
                <a:gd name="connsiteY11" fmla="*/ 4372489 h 5998225"/>
                <a:gd name="connsiteX12" fmla="*/ 2814779 w 6436407"/>
                <a:gd name="connsiteY12" fmla="*/ 4476948 h 5998225"/>
                <a:gd name="connsiteX13" fmla="*/ 2890475 w 6436407"/>
                <a:gd name="connsiteY13" fmla="*/ 4654075 h 5998225"/>
                <a:gd name="connsiteX14" fmla="*/ 2979795 w 6436407"/>
                <a:gd name="connsiteY14" fmla="*/ 4799410 h 5998225"/>
                <a:gd name="connsiteX15" fmla="*/ 3013858 w 6436407"/>
                <a:gd name="connsiteY15" fmla="*/ 4899328 h 5998225"/>
                <a:gd name="connsiteX16" fmla="*/ 3134214 w 6436407"/>
                <a:gd name="connsiteY16" fmla="*/ 4969725 h 5998225"/>
                <a:gd name="connsiteX17" fmla="*/ 3199312 w 6436407"/>
                <a:gd name="connsiteY17" fmla="*/ 4993947 h 5998225"/>
                <a:gd name="connsiteX18" fmla="*/ 3430183 w 6436407"/>
                <a:gd name="connsiteY18" fmla="*/ 5224818 h 5998225"/>
                <a:gd name="connsiteX19" fmla="*/ 3467273 w 6436407"/>
                <a:gd name="connsiteY19" fmla="*/ 5305812 h 5998225"/>
                <a:gd name="connsiteX20" fmla="*/ 3430183 w 6436407"/>
                <a:gd name="connsiteY20" fmla="*/ 5329278 h 5998225"/>
                <a:gd name="connsiteX21" fmla="*/ 3382494 w 6436407"/>
                <a:gd name="connsiteY21" fmla="*/ 5295215 h 5998225"/>
                <a:gd name="connsiteX22" fmla="*/ 3284090 w 6436407"/>
                <a:gd name="connsiteY22" fmla="*/ 5272506 h 5998225"/>
                <a:gd name="connsiteX23" fmla="*/ 3262896 w 6436407"/>
                <a:gd name="connsiteY23" fmla="*/ 5387563 h 5998225"/>
                <a:gd name="connsiteX24" fmla="*/ 3228076 w 6436407"/>
                <a:gd name="connsiteY24" fmla="*/ 5635844 h 5998225"/>
                <a:gd name="connsiteX25" fmla="*/ 3167520 w 6436407"/>
                <a:gd name="connsiteY25" fmla="*/ 5662337 h 5998225"/>
                <a:gd name="connsiteX26" fmla="*/ 3149353 w 6436407"/>
                <a:gd name="connsiteY26" fmla="*/ 5606323 h 5998225"/>
                <a:gd name="connsiteX27" fmla="*/ 3177360 w 6436407"/>
                <a:gd name="connsiteY27" fmla="*/ 5470071 h 5998225"/>
                <a:gd name="connsiteX28" fmla="*/ 3134214 w 6436407"/>
                <a:gd name="connsiteY28" fmla="*/ 5322465 h 5998225"/>
                <a:gd name="connsiteX29" fmla="*/ 2754980 w 6436407"/>
                <a:gd name="connsiteY29" fmla="*/ 4964426 h 5998225"/>
                <a:gd name="connsiteX30" fmla="*/ 2742112 w 6436407"/>
                <a:gd name="connsiteY30" fmla="*/ 4953829 h 5998225"/>
                <a:gd name="connsiteX31" fmla="*/ 2594506 w 6436407"/>
                <a:gd name="connsiteY31" fmla="*/ 4709333 h 5998225"/>
                <a:gd name="connsiteX32" fmla="*/ 2557415 w 6436407"/>
                <a:gd name="connsiteY32" fmla="*/ 4579894 h 5998225"/>
                <a:gd name="connsiteX33" fmla="*/ 2384830 w 6436407"/>
                <a:gd name="connsiteY33" fmla="*/ 4478462 h 5998225"/>
                <a:gd name="connsiteX34" fmla="*/ 2250092 w 6436407"/>
                <a:gd name="connsiteY34" fmla="*/ 4533720 h 5998225"/>
                <a:gd name="connsiteX35" fmla="*/ 2140334 w 6436407"/>
                <a:gd name="connsiteY35" fmla="*/ 4582922 h 5998225"/>
                <a:gd name="connsiteX36" fmla="*/ 1878428 w 6436407"/>
                <a:gd name="connsiteY36" fmla="*/ 4577623 h 5998225"/>
                <a:gd name="connsiteX37" fmla="*/ 1775482 w 6436407"/>
                <a:gd name="connsiteY37" fmla="*/ 4526150 h 5998225"/>
                <a:gd name="connsiteX38" fmla="*/ 1708113 w 6436407"/>
                <a:gd name="connsiteY38" fmla="*/ 4532206 h 5998225"/>
                <a:gd name="connsiteX39" fmla="*/ 1650585 w 6436407"/>
                <a:gd name="connsiteY39" fmla="*/ 4653318 h 5998225"/>
                <a:gd name="connsiteX40" fmla="*/ 1515090 w 6436407"/>
                <a:gd name="connsiteY40" fmla="*/ 4812278 h 5998225"/>
                <a:gd name="connsiteX41" fmla="*/ 1461346 w 6436407"/>
                <a:gd name="connsiteY41" fmla="*/ 4816820 h 5998225"/>
                <a:gd name="connsiteX42" fmla="*/ 1216850 w 6436407"/>
                <a:gd name="connsiteY42" fmla="*/ 4913710 h 5998225"/>
                <a:gd name="connsiteX43" fmla="*/ 1179759 w 6436407"/>
                <a:gd name="connsiteY43" fmla="*/ 4947773 h 5998225"/>
                <a:gd name="connsiteX44" fmla="*/ 1115418 w 6436407"/>
                <a:gd name="connsiteY44" fmla="*/ 5079483 h 5998225"/>
                <a:gd name="connsiteX45" fmla="*/ 1045779 w 6436407"/>
                <a:gd name="connsiteY45" fmla="*/ 5247527 h 5998225"/>
                <a:gd name="connsiteX46" fmla="*/ 920124 w 6436407"/>
                <a:gd name="connsiteY46" fmla="*/ 5383022 h 5998225"/>
                <a:gd name="connsiteX47" fmla="*/ 736941 w 6436407"/>
                <a:gd name="connsiteY47" fmla="*/ 5398161 h 5998225"/>
                <a:gd name="connsiteX48" fmla="*/ 626426 w 6436407"/>
                <a:gd name="connsiteY48" fmla="*/ 5362584 h 5998225"/>
                <a:gd name="connsiteX49" fmla="*/ 398583 w 6436407"/>
                <a:gd name="connsiteY49" fmla="*/ 5365612 h 5998225"/>
                <a:gd name="connsiteX50" fmla="*/ 260818 w 6436407"/>
                <a:gd name="connsiteY50" fmla="*/ 5289159 h 5998225"/>
                <a:gd name="connsiteX51" fmla="*/ 219942 w 6436407"/>
                <a:gd name="connsiteY51" fmla="*/ 5148366 h 5998225"/>
                <a:gd name="connsiteX52" fmla="*/ 166199 w 6436407"/>
                <a:gd name="connsiteY52" fmla="*/ 5113546 h 5998225"/>
                <a:gd name="connsiteX53" fmla="*/ 43572 w 6436407"/>
                <a:gd name="connsiteY53" fmla="*/ 5114303 h 5998225"/>
                <a:gd name="connsiteX54" fmla="*/ 14051 w 6436407"/>
                <a:gd name="connsiteY54" fmla="*/ 5090081 h 5998225"/>
                <a:gd name="connsiteX55" fmla="*/ 3454 w 6436407"/>
                <a:gd name="connsiteY55" fmla="*/ 4794869 h 5998225"/>
                <a:gd name="connsiteX56" fmla="*/ 83690 w 6436407"/>
                <a:gd name="connsiteY56" fmla="*/ 4644235 h 5998225"/>
                <a:gd name="connsiteX57" fmla="*/ 247193 w 6436407"/>
                <a:gd name="connsiteY57" fmla="*/ 4289980 h 5998225"/>
                <a:gd name="connsiteX58" fmla="*/ 269144 w 6436407"/>
                <a:gd name="connsiteY58" fmla="*/ 4118152 h 5998225"/>
                <a:gd name="connsiteX59" fmla="*/ 313805 w 6436407"/>
                <a:gd name="connsiteY59" fmla="*/ 4046241 h 5998225"/>
                <a:gd name="connsiteX60" fmla="*/ 472008 w 6436407"/>
                <a:gd name="connsiteY60" fmla="*/ 3990227 h 5998225"/>
                <a:gd name="connsiteX61" fmla="*/ 561329 w 6436407"/>
                <a:gd name="connsiteY61" fmla="*/ 4025804 h 5998225"/>
                <a:gd name="connsiteX62" fmla="*/ 734671 w 6436407"/>
                <a:gd name="connsiteY62" fmla="*/ 4148430 h 5998225"/>
                <a:gd name="connsiteX63" fmla="*/ 887575 w 6436407"/>
                <a:gd name="connsiteY63" fmla="*/ 4230181 h 5998225"/>
                <a:gd name="connsiteX64" fmla="*/ 1147968 w 6436407"/>
                <a:gd name="connsiteY64" fmla="*/ 4255918 h 5998225"/>
                <a:gd name="connsiteX65" fmla="*/ 1253184 w 6436407"/>
                <a:gd name="connsiteY65" fmla="*/ 4143132 h 5998225"/>
                <a:gd name="connsiteX66" fmla="*/ 1295574 w 6436407"/>
                <a:gd name="connsiteY66" fmla="*/ 3915288 h 5998225"/>
                <a:gd name="connsiteX67" fmla="*/ 1284976 w 6436407"/>
                <a:gd name="connsiteY67" fmla="*/ 3760870 h 5998225"/>
                <a:gd name="connsiteX68" fmla="*/ 1147968 w 6436407"/>
                <a:gd name="connsiteY68" fmla="*/ 3532270 h 5998225"/>
                <a:gd name="connsiteX69" fmla="*/ 1083627 w 6436407"/>
                <a:gd name="connsiteY69" fmla="*/ 3458845 h 5998225"/>
                <a:gd name="connsiteX70" fmla="*/ 1060918 w 6436407"/>
                <a:gd name="connsiteY70" fmla="*/ 3404345 h 5998225"/>
                <a:gd name="connsiteX71" fmla="*/ 1102550 w 6436407"/>
                <a:gd name="connsiteY71" fmla="*/ 3403588 h 5998225"/>
                <a:gd name="connsiteX72" fmla="*/ 1160079 w 6436407"/>
                <a:gd name="connsiteY72" fmla="*/ 3382393 h 5998225"/>
                <a:gd name="connsiteX73" fmla="*/ 1231989 w 6436407"/>
                <a:gd name="connsiteY73" fmla="*/ 3383907 h 5998225"/>
                <a:gd name="connsiteX74" fmla="*/ 1267566 w 6436407"/>
                <a:gd name="connsiteY74" fmla="*/ 3436137 h 5998225"/>
                <a:gd name="connsiteX75" fmla="*/ 1328879 w 6436407"/>
                <a:gd name="connsiteY75" fmla="*/ 3439922 h 5998225"/>
                <a:gd name="connsiteX76" fmla="*/ 1403061 w 6436407"/>
                <a:gd name="connsiteY76" fmla="*/ 3346816 h 5998225"/>
                <a:gd name="connsiteX77" fmla="*/ 1436367 w 6436407"/>
                <a:gd name="connsiteY77" fmla="*/ 3329406 h 5998225"/>
                <a:gd name="connsiteX78" fmla="*/ 1639230 w 6436407"/>
                <a:gd name="connsiteY78" fmla="*/ 3327892 h 5998225"/>
                <a:gd name="connsiteX79" fmla="*/ 1853448 w 6436407"/>
                <a:gd name="connsiteY79" fmla="*/ 3190127 h 5998225"/>
                <a:gd name="connsiteX80" fmla="*/ 1917032 w 6436407"/>
                <a:gd name="connsiteY80" fmla="*/ 3158335 h 5998225"/>
                <a:gd name="connsiteX81" fmla="*/ 2149417 w 6436407"/>
                <a:gd name="connsiteY81" fmla="*/ 3047062 h 5998225"/>
                <a:gd name="connsiteX82" fmla="*/ 2237224 w 6436407"/>
                <a:gd name="connsiteY82" fmla="*/ 2967582 h 5998225"/>
                <a:gd name="connsiteX83" fmla="*/ 2533193 w 6436407"/>
                <a:gd name="connsiteY83" fmla="*/ 2841171 h 5998225"/>
                <a:gd name="connsiteX84" fmla="*/ 2663388 w 6436407"/>
                <a:gd name="connsiteY84" fmla="*/ 2795754 h 5998225"/>
                <a:gd name="connsiteX85" fmla="*/ 2685340 w 6436407"/>
                <a:gd name="connsiteY85" fmla="*/ 2707190 h 5998225"/>
                <a:gd name="connsiteX86" fmla="*/ 2688368 w 6436407"/>
                <a:gd name="connsiteY86" fmla="*/ 2516438 h 5998225"/>
                <a:gd name="connsiteX87" fmla="*/ 2721674 w 6436407"/>
                <a:gd name="connsiteY87" fmla="*/ 2430145 h 5998225"/>
                <a:gd name="connsiteX88" fmla="*/ 2857926 w 6436407"/>
                <a:gd name="connsiteY88" fmla="*/ 2337797 h 5998225"/>
                <a:gd name="connsiteX89" fmla="*/ 2857169 w 6436407"/>
                <a:gd name="connsiteY89" fmla="*/ 2527036 h 5998225"/>
                <a:gd name="connsiteX90" fmla="*/ 2843544 w 6436407"/>
                <a:gd name="connsiteY90" fmla="*/ 2561099 h 5998225"/>
                <a:gd name="connsiteX91" fmla="*/ 2822349 w 6436407"/>
                <a:gd name="connsiteY91" fmla="*/ 2636794 h 5998225"/>
                <a:gd name="connsiteX92" fmla="*/ 2835974 w 6436407"/>
                <a:gd name="connsiteY92" fmla="*/ 2716274 h 5998225"/>
                <a:gd name="connsiteX93" fmla="*/ 2937406 w 6436407"/>
                <a:gd name="connsiteY93" fmla="*/ 2822248 h 5998225"/>
                <a:gd name="connsiteX94" fmla="*/ 3201583 w 6436407"/>
                <a:gd name="connsiteY94" fmla="*/ 2878262 h 5998225"/>
                <a:gd name="connsiteX95" fmla="*/ 3304528 w 6436407"/>
                <a:gd name="connsiteY95" fmla="*/ 2838900 h 5998225"/>
                <a:gd name="connsiteX96" fmla="*/ 3424127 w 6436407"/>
                <a:gd name="connsiteY96" fmla="*/ 2784400 h 5998225"/>
                <a:gd name="connsiteX97" fmla="*/ 3474843 w 6436407"/>
                <a:gd name="connsiteY97" fmla="*/ 2778344 h 5998225"/>
                <a:gd name="connsiteX98" fmla="*/ 3535400 w 6436407"/>
                <a:gd name="connsiteY98" fmla="*/ 2803324 h 5998225"/>
                <a:gd name="connsiteX99" fmla="*/ 3687547 w 6436407"/>
                <a:gd name="connsiteY99" fmla="*/ 2838900 h 5998225"/>
                <a:gd name="connsiteX100" fmla="*/ 3813958 w 6436407"/>
                <a:gd name="connsiteY100" fmla="*/ 2612571 h 5998225"/>
                <a:gd name="connsiteX101" fmla="*/ 3817743 w 6436407"/>
                <a:gd name="connsiteY101" fmla="*/ 2524008 h 5998225"/>
                <a:gd name="connsiteX102" fmla="*/ 3840451 w 6436407"/>
                <a:gd name="connsiteY102" fmla="*/ 2462695 h 5998225"/>
                <a:gd name="connsiteX103" fmla="*/ 3884355 w 6436407"/>
                <a:gd name="connsiteY103" fmla="*/ 2351422 h 5998225"/>
                <a:gd name="connsiteX104" fmla="*/ 3960807 w 6436407"/>
                <a:gd name="connsiteY104" fmla="*/ 2318116 h 5998225"/>
                <a:gd name="connsiteX105" fmla="*/ 4017579 w 6436407"/>
                <a:gd name="connsiteY105" fmla="*/ 2368075 h 5998225"/>
                <a:gd name="connsiteX106" fmla="*/ 4077378 w 6436407"/>
                <a:gd name="connsiteY106" fmla="*/ 2380186 h 5998225"/>
                <a:gd name="connsiteX107" fmla="*/ 4104628 w 6436407"/>
                <a:gd name="connsiteY107" fmla="*/ 2327200 h 5998225"/>
                <a:gd name="connsiteX108" fmla="*/ 4084948 w 6436407"/>
                <a:gd name="connsiteY108" fmla="*/ 2215171 h 5998225"/>
                <a:gd name="connsiteX109" fmla="*/ 4193949 w 6436407"/>
                <a:gd name="connsiteY109" fmla="*/ 2026689 h 5998225"/>
                <a:gd name="connsiteX110" fmla="*/ 4312034 w 6436407"/>
                <a:gd name="connsiteY110" fmla="*/ 1995654 h 5998225"/>
                <a:gd name="connsiteX111" fmla="*/ 4393028 w 6436407"/>
                <a:gd name="connsiteY111" fmla="*/ 1953265 h 5998225"/>
                <a:gd name="connsiteX112" fmla="*/ 4422549 w 6436407"/>
                <a:gd name="connsiteY112" fmla="*/ 1867729 h 5998225"/>
                <a:gd name="connsiteX113" fmla="*/ 4343826 w 6436407"/>
                <a:gd name="connsiteY113" fmla="*/ 1804902 h 5998225"/>
                <a:gd name="connsiteX114" fmla="*/ 4134906 w 6436407"/>
                <a:gd name="connsiteY114" fmla="*/ 1871513 h 5998225"/>
                <a:gd name="connsiteX115" fmla="*/ 4022120 w 6436407"/>
                <a:gd name="connsiteY115" fmla="*/ 1967647 h 5998225"/>
                <a:gd name="connsiteX116" fmla="*/ 3950210 w 6436407"/>
                <a:gd name="connsiteY116" fmla="*/ 1965376 h 5998225"/>
                <a:gd name="connsiteX117" fmla="*/ 3840451 w 6436407"/>
                <a:gd name="connsiteY117" fmla="*/ 1527856 h 5998225"/>
                <a:gd name="connsiteX118" fmla="*/ 4031204 w 6436407"/>
                <a:gd name="connsiteY118" fmla="*/ 1127428 h 5998225"/>
                <a:gd name="connsiteX119" fmla="*/ 3942640 w 6436407"/>
                <a:gd name="connsiteY119" fmla="*/ 954843 h 5998225"/>
                <a:gd name="connsiteX120" fmla="*/ 3887383 w 6436407"/>
                <a:gd name="connsiteY120" fmla="*/ 1025996 h 5998225"/>
                <a:gd name="connsiteX121" fmla="*/ 3860132 w 6436407"/>
                <a:gd name="connsiteY121" fmla="*/ 1165276 h 5998225"/>
                <a:gd name="connsiteX122" fmla="*/ 3806388 w 6436407"/>
                <a:gd name="connsiteY122" fmla="*/ 1226589 h 5998225"/>
                <a:gd name="connsiteX123" fmla="*/ 3585358 w 6436407"/>
                <a:gd name="connsiteY123" fmla="*/ 1432480 h 5998225"/>
                <a:gd name="connsiteX124" fmla="*/ 3565678 w 6436407"/>
                <a:gd name="connsiteY124" fmla="*/ 1789006 h 5998225"/>
                <a:gd name="connsiteX125" fmla="*/ 3621692 w 6436407"/>
                <a:gd name="connsiteY125" fmla="*/ 1961591 h 5998225"/>
                <a:gd name="connsiteX126" fmla="*/ 3586115 w 6436407"/>
                <a:gd name="connsiteY126" fmla="*/ 2044856 h 5998225"/>
                <a:gd name="connsiteX127" fmla="*/ 3484683 w 6436407"/>
                <a:gd name="connsiteY127" fmla="*/ 2097086 h 5998225"/>
                <a:gd name="connsiteX128" fmla="*/ 3446835 w 6436407"/>
                <a:gd name="connsiteY128" fmla="*/ 2155371 h 5998225"/>
                <a:gd name="connsiteX129" fmla="*/ 3429426 w 6436407"/>
                <a:gd name="connsiteY129" fmla="*/ 2391541 h 5998225"/>
                <a:gd name="connsiteX130" fmla="*/ 3324209 w 6436407"/>
                <a:gd name="connsiteY130" fmla="*/ 2527036 h 5998225"/>
                <a:gd name="connsiteX131" fmla="*/ 3268951 w 6436407"/>
                <a:gd name="connsiteY131" fmla="*/ 2586078 h 5998225"/>
                <a:gd name="connsiteX132" fmla="*/ 3130429 w 6436407"/>
                <a:gd name="connsiteY132" fmla="*/ 2663287 h 5998225"/>
                <a:gd name="connsiteX133" fmla="*/ 3077442 w 6436407"/>
                <a:gd name="connsiteY133" fmla="*/ 2619384 h 5998225"/>
                <a:gd name="connsiteX134" fmla="*/ 3069873 w 6436407"/>
                <a:gd name="connsiteY134" fmla="*/ 2556557 h 5998225"/>
                <a:gd name="connsiteX135" fmla="*/ 3069116 w 6436407"/>
                <a:gd name="connsiteY135" fmla="*/ 2399867 h 5998225"/>
                <a:gd name="connsiteX136" fmla="*/ 2984337 w 6436407"/>
                <a:gd name="connsiteY136" fmla="*/ 2042585 h 5998225"/>
                <a:gd name="connsiteX137" fmla="*/ 2966170 w 6436407"/>
                <a:gd name="connsiteY137" fmla="*/ 2009279 h 5998225"/>
                <a:gd name="connsiteX138" fmla="*/ 2867009 w 6436407"/>
                <a:gd name="connsiteY138" fmla="*/ 1999439 h 5998225"/>
                <a:gd name="connsiteX139" fmla="*/ 2708806 w 6436407"/>
                <a:gd name="connsiteY139" fmla="*/ 2125850 h 5998225"/>
                <a:gd name="connsiteX140" fmla="*/ 2543790 w 6436407"/>
                <a:gd name="connsiteY140" fmla="*/ 2028203 h 5998225"/>
                <a:gd name="connsiteX141" fmla="*/ 2588450 w 6436407"/>
                <a:gd name="connsiteY141" fmla="*/ 1543753 h 5998225"/>
                <a:gd name="connsiteX142" fmla="*/ 2646736 w 6436407"/>
                <a:gd name="connsiteY142" fmla="*/ 1409015 h 5998225"/>
                <a:gd name="connsiteX143" fmla="*/ 2746653 w 6436407"/>
                <a:gd name="connsiteY143" fmla="*/ 1338618 h 5998225"/>
                <a:gd name="connsiteX144" fmla="*/ 3028240 w 6436407"/>
                <a:gd name="connsiteY144" fmla="*/ 1189498 h 5998225"/>
                <a:gd name="connsiteX145" fmla="*/ 3301501 w 6436407"/>
                <a:gd name="connsiteY145" fmla="*/ 796639 h 5998225"/>
                <a:gd name="connsiteX146" fmla="*/ 3420342 w 6436407"/>
                <a:gd name="connsiteY146" fmla="*/ 607401 h 5998225"/>
                <a:gd name="connsiteX147" fmla="*/ 3478628 w 6436407"/>
                <a:gd name="connsiteY147" fmla="*/ 465094 h 5998225"/>
                <a:gd name="connsiteX148" fmla="*/ 3518746 w 6436407"/>
                <a:gd name="connsiteY148" fmla="*/ 395454 h 5998225"/>
                <a:gd name="connsiteX149" fmla="*/ 3619421 w 6436407"/>
                <a:gd name="connsiteY149" fmla="*/ 294022 h 5998225"/>
                <a:gd name="connsiteX150" fmla="*/ 3690575 w 6436407"/>
                <a:gd name="connsiteY150" fmla="*/ 235737 h 5998225"/>
                <a:gd name="connsiteX151" fmla="*/ 3827583 w 6436407"/>
                <a:gd name="connsiteY151" fmla="*/ 139604 h 5998225"/>
                <a:gd name="connsiteX152" fmla="*/ 3932043 w 6436407"/>
                <a:gd name="connsiteY152" fmla="*/ 39686 h 5998225"/>
                <a:gd name="connsiteX153" fmla="*/ 4037259 w 6436407"/>
                <a:gd name="connsiteY153" fmla="*/ 27574 h 5998225"/>
                <a:gd name="connsiteX154" fmla="*/ 4116739 w 6436407"/>
                <a:gd name="connsiteY154" fmla="*/ 27574 h 5998225"/>
                <a:gd name="connsiteX155" fmla="*/ 4221956 w 6436407"/>
                <a:gd name="connsiteY155" fmla="*/ 1081 h 5998225"/>
                <a:gd name="connsiteX156" fmla="*/ 4337771 w 6436407"/>
                <a:gd name="connsiteY156" fmla="*/ 68450 h 5998225"/>
                <a:gd name="connsiteX157" fmla="*/ 4451314 w 6436407"/>
                <a:gd name="connsiteY157" fmla="*/ 161555 h 5998225"/>
                <a:gd name="connsiteX158" fmla="*/ 4713976 w 6436407"/>
                <a:gd name="connsiteY158" fmla="*/ 243306 h 5998225"/>
                <a:gd name="connsiteX159" fmla="*/ 4906999 w 6436407"/>
                <a:gd name="connsiteY159" fmla="*/ 368203 h 5998225"/>
                <a:gd name="connsiteX160" fmla="*/ 4994806 w 6436407"/>
                <a:gd name="connsiteY160" fmla="*/ 447684 h 5998225"/>
                <a:gd name="connsiteX161" fmla="*/ 4992535 w 6436407"/>
                <a:gd name="connsiteY161" fmla="*/ 659631 h 5998225"/>
                <a:gd name="connsiteX162" fmla="*/ 4664017 w 6436407"/>
                <a:gd name="connsiteY162" fmla="*/ 684610 h 5998225"/>
                <a:gd name="connsiteX163" fmla="*/ 4592107 w 6436407"/>
                <a:gd name="connsiteY163" fmla="*/ 648276 h 5998225"/>
                <a:gd name="connsiteX164" fmla="*/ 4558044 w 6436407"/>
                <a:gd name="connsiteY164" fmla="*/ 649033 h 5998225"/>
                <a:gd name="connsiteX165" fmla="*/ 4564857 w 6436407"/>
                <a:gd name="connsiteY165" fmla="*/ 679311 h 5998225"/>
                <a:gd name="connsiteX166" fmla="*/ 4639794 w 6436407"/>
                <a:gd name="connsiteY166" fmla="*/ 745923 h 5998225"/>
                <a:gd name="connsiteX167" fmla="*/ 4695052 w 6436407"/>
                <a:gd name="connsiteY167" fmla="*/ 832973 h 5998225"/>
                <a:gd name="connsiteX168" fmla="*/ 4863853 w 6436407"/>
                <a:gd name="connsiteY168" fmla="*/ 1060059 h 5998225"/>
                <a:gd name="connsiteX169" fmla="*/ 4940305 w 6436407"/>
                <a:gd name="connsiteY169" fmla="*/ 1057031 h 5998225"/>
                <a:gd name="connsiteX170" fmla="*/ 4933493 w 6436407"/>
                <a:gd name="connsiteY170" fmla="*/ 972253 h 5998225"/>
                <a:gd name="connsiteX171" fmla="*/ 4920625 w 6436407"/>
                <a:gd name="connsiteY171" fmla="*/ 954086 h 5998225"/>
                <a:gd name="connsiteX172" fmla="*/ 4961500 w 6436407"/>
                <a:gd name="connsiteY172" fmla="*/ 942731 h 5998225"/>
                <a:gd name="connsiteX173" fmla="*/ 5082612 w 6436407"/>
                <a:gd name="connsiteY173" fmla="*/ 804966 h 5998225"/>
                <a:gd name="connsiteX174" fmla="*/ 5074286 w 6436407"/>
                <a:gd name="connsiteY174" fmla="*/ 690666 h 5998225"/>
                <a:gd name="connsiteX175" fmla="*/ 5106078 w 6436407"/>
                <a:gd name="connsiteY175" fmla="*/ 633894 h 5998225"/>
                <a:gd name="connsiteX176" fmla="*/ 5188586 w 6436407"/>
                <a:gd name="connsiteY176" fmla="*/ 602859 h 5998225"/>
                <a:gd name="connsiteX177" fmla="*/ 5258226 w 6436407"/>
                <a:gd name="connsiteY177" fmla="*/ 443142 h 5998225"/>
                <a:gd name="connsiteX178" fmla="*/ 5235517 w 6436407"/>
                <a:gd name="connsiteY178" fmla="*/ 384100 h 5998225"/>
                <a:gd name="connsiteX179" fmla="*/ 5190857 w 6436407"/>
                <a:gd name="connsiteY179" fmla="*/ 266015 h 5998225"/>
                <a:gd name="connsiteX180" fmla="*/ 5176475 w 6436407"/>
                <a:gd name="connsiteY180" fmla="*/ 192590 h 5998225"/>
                <a:gd name="connsiteX181" fmla="*/ 5237788 w 6436407"/>
                <a:gd name="connsiteY181" fmla="*/ 158527 h 5998225"/>
                <a:gd name="connsiteX182" fmla="*/ 5317268 w 6436407"/>
                <a:gd name="connsiteY182" fmla="*/ 261473 h 5998225"/>
                <a:gd name="connsiteX183" fmla="*/ 5452006 w 6436407"/>
                <a:gd name="connsiteY183" fmla="*/ 380315 h 5998225"/>
                <a:gd name="connsiteX184" fmla="*/ 5520132 w 6436407"/>
                <a:gd name="connsiteY184" fmla="*/ 381829 h 5998225"/>
                <a:gd name="connsiteX185" fmla="*/ 5626862 w 6436407"/>
                <a:gd name="connsiteY185" fmla="*/ 439357 h 5998225"/>
                <a:gd name="connsiteX186" fmla="*/ 5702557 w 6436407"/>
                <a:gd name="connsiteY186" fmla="*/ 505212 h 5998225"/>
                <a:gd name="connsiteX187" fmla="*/ 5957651 w 6436407"/>
                <a:gd name="connsiteY187" fmla="*/ 680068 h 5998225"/>
                <a:gd name="connsiteX188" fmla="*/ 6032589 w 6436407"/>
                <a:gd name="connsiteY188" fmla="*/ 904884 h 5998225"/>
                <a:gd name="connsiteX189" fmla="*/ 5937213 w 6436407"/>
                <a:gd name="connsiteY189" fmla="*/ 1156949 h 5998225"/>
                <a:gd name="connsiteX190" fmla="*/ 5942512 w 6436407"/>
                <a:gd name="connsiteY190" fmla="*/ 1206151 h 5998225"/>
                <a:gd name="connsiteX191" fmla="*/ 6003825 w 6436407"/>
                <a:gd name="connsiteY191" fmla="*/ 1268978 h 5998225"/>
                <a:gd name="connsiteX192" fmla="*/ 6174140 w 6436407"/>
                <a:gd name="connsiteY192" fmla="*/ 1572517 h 5998225"/>
                <a:gd name="connsiteX193" fmla="*/ 6236966 w 6436407"/>
                <a:gd name="connsiteY193" fmla="*/ 1935098 h 5998225"/>
                <a:gd name="connsiteX194" fmla="*/ 6256648 w 6436407"/>
                <a:gd name="connsiteY194" fmla="*/ 2511139 h 5998225"/>
                <a:gd name="connsiteX195" fmla="*/ 6216529 w 6436407"/>
                <a:gd name="connsiteY195" fmla="*/ 2692051 h 5998225"/>
                <a:gd name="connsiteX196" fmla="*/ 6234696 w 6436407"/>
                <a:gd name="connsiteY196" fmla="*/ 2810136 h 5998225"/>
                <a:gd name="connsiteX197" fmla="*/ 6390628 w 6436407"/>
                <a:gd name="connsiteY197" fmla="*/ 3138654 h 5998225"/>
                <a:gd name="connsiteX198" fmla="*/ 6337642 w 6436407"/>
                <a:gd name="connsiteY198" fmla="*/ 3573902 h 5998225"/>
                <a:gd name="connsiteX199" fmla="*/ 5971276 w 6436407"/>
                <a:gd name="connsiteY199" fmla="*/ 3944052 h 5998225"/>
                <a:gd name="connsiteX200" fmla="*/ 5702557 w 6436407"/>
                <a:gd name="connsiteY200" fmla="*/ 4142374 h 5998225"/>
                <a:gd name="connsiteX201" fmla="*/ 5645029 w 6436407"/>
                <a:gd name="connsiteY201" fmla="*/ 4168868 h 5998225"/>
                <a:gd name="connsiteX202" fmla="*/ 5454277 w 6436407"/>
                <a:gd name="connsiteY202" fmla="*/ 4299821 h 5998225"/>
                <a:gd name="connsiteX203" fmla="*/ 5312726 w 6436407"/>
                <a:gd name="connsiteY203" fmla="*/ 4400496 h 5998225"/>
                <a:gd name="connsiteX204" fmla="*/ 5229461 w 6436407"/>
                <a:gd name="connsiteY204" fmla="*/ 4390655 h 5998225"/>
                <a:gd name="connsiteX205" fmla="*/ 5108349 w 6436407"/>
                <a:gd name="connsiteY205" fmla="*/ 4258946 h 5998225"/>
                <a:gd name="connsiteX206" fmla="*/ 5006917 w 6436407"/>
                <a:gd name="connsiteY206" fmla="*/ 4131020 h 5998225"/>
                <a:gd name="connsiteX207" fmla="*/ 4915326 w 6436407"/>
                <a:gd name="connsiteY207" fmla="*/ 4132534 h 5998225"/>
                <a:gd name="connsiteX208" fmla="*/ 4853256 w 6436407"/>
                <a:gd name="connsiteY208" fmla="*/ 4201417 h 5998225"/>
                <a:gd name="connsiteX209" fmla="*/ 4691267 w 6436407"/>
                <a:gd name="connsiteY209" fmla="*/ 4545074 h 5998225"/>
                <a:gd name="connsiteX210" fmla="*/ 4651906 w 6436407"/>
                <a:gd name="connsiteY210" fmla="*/ 4642721 h 5998225"/>
                <a:gd name="connsiteX211" fmla="*/ 4611787 w 6436407"/>
                <a:gd name="connsiteY211" fmla="*/ 4871321 h 5998225"/>
                <a:gd name="connsiteX212" fmla="*/ 4703379 w 6436407"/>
                <a:gd name="connsiteY212" fmla="*/ 5027254 h 5998225"/>
                <a:gd name="connsiteX213" fmla="*/ 4736685 w 6436407"/>
                <a:gd name="connsiteY213" fmla="*/ 5068129 h 5998225"/>
                <a:gd name="connsiteX214" fmla="*/ 4690511 w 6436407"/>
                <a:gd name="connsiteY214" fmla="*/ 5092351 h 5998225"/>
                <a:gd name="connsiteX215" fmla="*/ 4611787 w 6436407"/>
                <a:gd name="connsiteY215" fmla="*/ 5138526 h 5998225"/>
                <a:gd name="connsiteX216" fmla="*/ 4530794 w 6436407"/>
                <a:gd name="connsiteY216" fmla="*/ 5219519 h 5998225"/>
                <a:gd name="connsiteX217" fmla="*/ 4423306 w 6436407"/>
                <a:gd name="connsiteY217" fmla="*/ 5223304 h 5998225"/>
                <a:gd name="connsiteX218" fmla="*/ 4346097 w 6436407"/>
                <a:gd name="connsiteY218" fmla="*/ 5171831 h 5998225"/>
                <a:gd name="connsiteX219" fmla="*/ 4198491 w 6436407"/>
                <a:gd name="connsiteY219" fmla="*/ 5240715 h 5998225"/>
                <a:gd name="connsiteX220" fmla="*/ 4118254 w 6436407"/>
                <a:gd name="connsiteY220" fmla="*/ 5354258 h 5998225"/>
                <a:gd name="connsiteX221" fmla="*/ 4085704 w 6436407"/>
                <a:gd name="connsiteY221" fmla="*/ 5404216 h 5998225"/>
                <a:gd name="connsiteX222" fmla="*/ 4079648 w 6436407"/>
                <a:gd name="connsiteY222" fmla="*/ 5529870 h 5998225"/>
                <a:gd name="connsiteX223" fmla="*/ 4137178 w 6436407"/>
                <a:gd name="connsiteY223" fmla="*/ 5638115 h 5998225"/>
                <a:gd name="connsiteX224" fmla="*/ 4152317 w 6436407"/>
                <a:gd name="connsiteY224" fmla="*/ 5722894 h 5998225"/>
                <a:gd name="connsiteX225" fmla="*/ 4119767 w 6436407"/>
                <a:gd name="connsiteY225" fmla="*/ 5791019 h 5998225"/>
                <a:gd name="connsiteX226" fmla="*/ 4095545 w 6436407"/>
                <a:gd name="connsiteY226" fmla="*/ 5884125 h 5998225"/>
                <a:gd name="connsiteX227" fmla="*/ 4045586 w 6436407"/>
                <a:gd name="connsiteY227" fmla="*/ 5996154 h 5998225"/>
                <a:gd name="connsiteX228" fmla="*/ 4018335 w 6436407"/>
                <a:gd name="connsiteY228" fmla="*/ 5996154 h 5998225"/>
                <a:gd name="connsiteX229" fmla="*/ 3812444 w 6436407"/>
                <a:gd name="connsiteY229" fmla="*/ 5883368 h 5998225"/>
                <a:gd name="connsiteX230" fmla="*/ 3847264 w 6436407"/>
                <a:gd name="connsiteY230" fmla="*/ 5753929 h 5998225"/>
                <a:gd name="connsiteX231" fmla="*/ 3981244 w 6436407"/>
                <a:gd name="connsiteY231" fmla="*/ 5737276 h 5998225"/>
                <a:gd name="connsiteX232" fmla="*/ 4034231 w 6436407"/>
                <a:gd name="connsiteY232" fmla="*/ 5733491 h 5998225"/>
                <a:gd name="connsiteX233" fmla="*/ 4038774 w 6436407"/>
                <a:gd name="connsiteY233" fmla="*/ 5716838 h 5998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Lst>
              <a:rect l="l" t="t" r="r" b="b"/>
              <a:pathLst>
                <a:path w="6436407" h="5998225">
                  <a:moveTo>
                    <a:pt x="4038774" y="5716838"/>
                  </a:moveTo>
                  <a:cubicBezTo>
                    <a:pt x="4013794" y="5705484"/>
                    <a:pt x="3990328" y="5689588"/>
                    <a:pt x="3964592" y="5683532"/>
                  </a:cubicBezTo>
                  <a:cubicBezTo>
                    <a:pt x="3860890" y="5657039"/>
                    <a:pt x="3792764" y="5596483"/>
                    <a:pt x="3750374" y="5496565"/>
                  </a:cubicBezTo>
                  <a:cubicBezTo>
                    <a:pt x="3717068" y="5417841"/>
                    <a:pt x="3665595" y="5345931"/>
                    <a:pt x="3632289" y="5267208"/>
                  </a:cubicBezTo>
                  <a:cubicBezTo>
                    <a:pt x="3611095" y="5218006"/>
                    <a:pt x="3601254" y="5161991"/>
                    <a:pt x="3598226" y="5108248"/>
                  </a:cubicBezTo>
                  <a:cubicBezTo>
                    <a:pt x="3594441" y="5046934"/>
                    <a:pt x="3576274" y="4997732"/>
                    <a:pt x="3527072" y="4961398"/>
                  </a:cubicBezTo>
                  <a:cubicBezTo>
                    <a:pt x="3438509" y="4896301"/>
                    <a:pt x="3351459" y="4827418"/>
                    <a:pt x="3258354" y="4769132"/>
                  </a:cubicBezTo>
                  <a:cubicBezTo>
                    <a:pt x="3189471" y="4725986"/>
                    <a:pt x="3147082" y="4671485"/>
                    <a:pt x="3130429" y="4594276"/>
                  </a:cubicBezTo>
                  <a:cubicBezTo>
                    <a:pt x="3124373" y="4565512"/>
                    <a:pt x="3116047" y="4536748"/>
                    <a:pt x="3107720" y="4508740"/>
                  </a:cubicBezTo>
                  <a:cubicBezTo>
                    <a:pt x="3096366" y="4466351"/>
                    <a:pt x="3075928" y="4434559"/>
                    <a:pt x="3025213" y="4431531"/>
                  </a:cubicBezTo>
                  <a:cubicBezTo>
                    <a:pt x="3009316" y="4430774"/>
                    <a:pt x="2991906" y="4416392"/>
                    <a:pt x="2979795" y="4404281"/>
                  </a:cubicBezTo>
                  <a:cubicBezTo>
                    <a:pt x="2954816" y="4380058"/>
                    <a:pt x="2933621" y="4354322"/>
                    <a:pt x="2892746" y="4372489"/>
                  </a:cubicBezTo>
                  <a:cubicBezTo>
                    <a:pt x="2841273" y="4395954"/>
                    <a:pt x="2811752" y="4431531"/>
                    <a:pt x="2814779" y="4476948"/>
                  </a:cubicBezTo>
                  <a:cubicBezTo>
                    <a:pt x="2818564" y="4545074"/>
                    <a:pt x="2833703" y="4607901"/>
                    <a:pt x="2890475" y="4654075"/>
                  </a:cubicBezTo>
                  <a:cubicBezTo>
                    <a:pt x="2936649" y="4691923"/>
                    <a:pt x="2963899" y="4742639"/>
                    <a:pt x="2979795" y="4799410"/>
                  </a:cubicBezTo>
                  <a:cubicBezTo>
                    <a:pt x="2988878" y="4833473"/>
                    <a:pt x="3000233" y="4866779"/>
                    <a:pt x="3013858" y="4899328"/>
                  </a:cubicBezTo>
                  <a:cubicBezTo>
                    <a:pt x="3041108" y="4965940"/>
                    <a:pt x="3065331" y="4981836"/>
                    <a:pt x="3134214" y="4969725"/>
                  </a:cubicBezTo>
                  <a:cubicBezTo>
                    <a:pt x="3164492" y="4964426"/>
                    <a:pt x="3180388" y="4973510"/>
                    <a:pt x="3199312" y="4993947"/>
                  </a:cubicBezTo>
                  <a:cubicBezTo>
                    <a:pt x="3275007" y="5071913"/>
                    <a:pt x="3352216" y="5148366"/>
                    <a:pt x="3430183" y="5224818"/>
                  </a:cubicBezTo>
                  <a:cubicBezTo>
                    <a:pt x="3453648" y="5247527"/>
                    <a:pt x="3470301" y="5270993"/>
                    <a:pt x="3467273" y="5305812"/>
                  </a:cubicBezTo>
                  <a:cubicBezTo>
                    <a:pt x="3465003" y="5333063"/>
                    <a:pt x="3449863" y="5337605"/>
                    <a:pt x="3430183" y="5329278"/>
                  </a:cubicBezTo>
                  <a:cubicBezTo>
                    <a:pt x="3412773" y="5321708"/>
                    <a:pt x="3396877" y="5308083"/>
                    <a:pt x="3382494" y="5295215"/>
                  </a:cubicBezTo>
                  <a:cubicBezTo>
                    <a:pt x="3344647" y="5261152"/>
                    <a:pt x="3311341" y="5252826"/>
                    <a:pt x="3284090" y="5272506"/>
                  </a:cubicBezTo>
                  <a:cubicBezTo>
                    <a:pt x="3253055" y="5294458"/>
                    <a:pt x="3239430" y="5350473"/>
                    <a:pt x="3262896" y="5387563"/>
                  </a:cubicBezTo>
                  <a:cubicBezTo>
                    <a:pt x="3321938" y="5481426"/>
                    <a:pt x="3286362" y="5560906"/>
                    <a:pt x="3228076" y="5635844"/>
                  </a:cubicBezTo>
                  <a:cubicBezTo>
                    <a:pt x="3215965" y="5650983"/>
                    <a:pt x="3187958" y="5654011"/>
                    <a:pt x="3167520" y="5662337"/>
                  </a:cubicBezTo>
                  <a:cubicBezTo>
                    <a:pt x="3160707" y="5643413"/>
                    <a:pt x="3147082" y="5624490"/>
                    <a:pt x="3149353" y="5606323"/>
                  </a:cubicBezTo>
                  <a:cubicBezTo>
                    <a:pt x="3155408" y="5560149"/>
                    <a:pt x="3169034" y="5515489"/>
                    <a:pt x="3177360" y="5470071"/>
                  </a:cubicBezTo>
                  <a:cubicBezTo>
                    <a:pt x="3187958" y="5414057"/>
                    <a:pt x="3177360" y="5363341"/>
                    <a:pt x="3134214" y="5322465"/>
                  </a:cubicBezTo>
                  <a:cubicBezTo>
                    <a:pt x="3007802" y="5202867"/>
                    <a:pt x="2881391" y="5084025"/>
                    <a:pt x="2754980" y="4964426"/>
                  </a:cubicBezTo>
                  <a:cubicBezTo>
                    <a:pt x="2751195" y="4960642"/>
                    <a:pt x="2746653" y="4956857"/>
                    <a:pt x="2742112" y="4953829"/>
                  </a:cubicBezTo>
                  <a:cubicBezTo>
                    <a:pt x="2657333" y="4894029"/>
                    <a:pt x="2605103" y="4815306"/>
                    <a:pt x="2594506" y="4709333"/>
                  </a:cubicBezTo>
                  <a:cubicBezTo>
                    <a:pt x="2589964" y="4665430"/>
                    <a:pt x="2574068" y="4621526"/>
                    <a:pt x="2557415" y="4579894"/>
                  </a:cubicBezTo>
                  <a:cubicBezTo>
                    <a:pt x="2524866" y="4497386"/>
                    <a:pt x="2472636" y="4463323"/>
                    <a:pt x="2384830" y="4478462"/>
                  </a:cubicBezTo>
                  <a:cubicBezTo>
                    <a:pt x="2337898" y="4486788"/>
                    <a:pt x="2294752" y="4514039"/>
                    <a:pt x="2250092" y="4533720"/>
                  </a:cubicBezTo>
                  <a:cubicBezTo>
                    <a:pt x="2213001" y="4550373"/>
                    <a:pt x="2178181" y="4579894"/>
                    <a:pt x="2140334" y="4582922"/>
                  </a:cubicBezTo>
                  <a:cubicBezTo>
                    <a:pt x="2053284" y="4588977"/>
                    <a:pt x="1965478" y="4586706"/>
                    <a:pt x="1878428" y="4577623"/>
                  </a:cubicBezTo>
                  <a:cubicBezTo>
                    <a:pt x="1842851" y="4573838"/>
                    <a:pt x="1806517" y="4548859"/>
                    <a:pt x="1775482" y="4526150"/>
                  </a:cubicBezTo>
                  <a:cubicBezTo>
                    <a:pt x="1747474" y="4505712"/>
                    <a:pt x="1724009" y="4504198"/>
                    <a:pt x="1708113" y="4532206"/>
                  </a:cubicBezTo>
                  <a:cubicBezTo>
                    <a:pt x="1685405" y="4570811"/>
                    <a:pt x="1664967" y="4611686"/>
                    <a:pt x="1650585" y="4653318"/>
                  </a:cubicBezTo>
                  <a:cubicBezTo>
                    <a:pt x="1625605" y="4724472"/>
                    <a:pt x="1567320" y="4766105"/>
                    <a:pt x="1515090" y="4812278"/>
                  </a:cubicBezTo>
                  <a:cubicBezTo>
                    <a:pt x="1503736" y="4822119"/>
                    <a:pt x="1479513" y="4818334"/>
                    <a:pt x="1461346" y="4816820"/>
                  </a:cubicBezTo>
                  <a:cubicBezTo>
                    <a:pt x="1363699" y="4808494"/>
                    <a:pt x="1279677" y="4832716"/>
                    <a:pt x="1216850" y="4913710"/>
                  </a:cubicBezTo>
                  <a:cubicBezTo>
                    <a:pt x="1207010" y="4926579"/>
                    <a:pt x="1193385" y="4938690"/>
                    <a:pt x="1179759" y="4947773"/>
                  </a:cubicBezTo>
                  <a:cubicBezTo>
                    <a:pt x="1132829" y="4979566"/>
                    <a:pt x="1117689" y="5026496"/>
                    <a:pt x="1115418" y="5079483"/>
                  </a:cubicBezTo>
                  <a:cubicBezTo>
                    <a:pt x="1112391" y="5144581"/>
                    <a:pt x="1089682" y="5199839"/>
                    <a:pt x="1045779" y="5247527"/>
                  </a:cubicBezTo>
                  <a:cubicBezTo>
                    <a:pt x="1003389" y="5292944"/>
                    <a:pt x="971597" y="5358042"/>
                    <a:pt x="920124" y="5383022"/>
                  </a:cubicBezTo>
                  <a:cubicBezTo>
                    <a:pt x="868651" y="5408001"/>
                    <a:pt x="798255" y="5390591"/>
                    <a:pt x="736941" y="5398161"/>
                  </a:cubicBezTo>
                  <a:cubicBezTo>
                    <a:pt x="692281" y="5403460"/>
                    <a:pt x="658975" y="5392862"/>
                    <a:pt x="626426" y="5362584"/>
                  </a:cubicBezTo>
                  <a:cubicBezTo>
                    <a:pt x="550731" y="5292187"/>
                    <a:pt x="472008" y="5330792"/>
                    <a:pt x="398583" y="5365612"/>
                  </a:cubicBezTo>
                  <a:cubicBezTo>
                    <a:pt x="313805" y="5404973"/>
                    <a:pt x="275200" y="5383778"/>
                    <a:pt x="260818" y="5289159"/>
                  </a:cubicBezTo>
                  <a:cubicBezTo>
                    <a:pt x="254005" y="5241471"/>
                    <a:pt x="234324" y="5195297"/>
                    <a:pt x="219942" y="5148366"/>
                  </a:cubicBezTo>
                  <a:cubicBezTo>
                    <a:pt x="211616" y="5121115"/>
                    <a:pt x="194963" y="5111275"/>
                    <a:pt x="166199" y="5113546"/>
                  </a:cubicBezTo>
                  <a:cubicBezTo>
                    <a:pt x="125323" y="5116574"/>
                    <a:pt x="84448" y="5116574"/>
                    <a:pt x="43572" y="5114303"/>
                  </a:cubicBezTo>
                  <a:cubicBezTo>
                    <a:pt x="32974" y="5113546"/>
                    <a:pt x="14808" y="5099164"/>
                    <a:pt x="14051" y="5090081"/>
                  </a:cubicBezTo>
                  <a:cubicBezTo>
                    <a:pt x="7238" y="4991677"/>
                    <a:pt x="-6387" y="4891759"/>
                    <a:pt x="3454" y="4794869"/>
                  </a:cubicBezTo>
                  <a:cubicBezTo>
                    <a:pt x="8752" y="4742639"/>
                    <a:pt x="49628" y="4689652"/>
                    <a:pt x="83690" y="4644235"/>
                  </a:cubicBezTo>
                  <a:cubicBezTo>
                    <a:pt x="163928" y="4537504"/>
                    <a:pt x="222213" y="4420933"/>
                    <a:pt x="247193" y="4289980"/>
                  </a:cubicBezTo>
                  <a:cubicBezTo>
                    <a:pt x="257790" y="4233209"/>
                    <a:pt x="263845" y="4175681"/>
                    <a:pt x="269144" y="4118152"/>
                  </a:cubicBezTo>
                  <a:cubicBezTo>
                    <a:pt x="272172" y="4085603"/>
                    <a:pt x="284283" y="4059109"/>
                    <a:pt x="313805" y="4046241"/>
                  </a:cubicBezTo>
                  <a:cubicBezTo>
                    <a:pt x="365277" y="4025047"/>
                    <a:pt x="418264" y="4005366"/>
                    <a:pt x="472008" y="3990227"/>
                  </a:cubicBezTo>
                  <a:cubicBezTo>
                    <a:pt x="506828" y="3980387"/>
                    <a:pt x="537863" y="3997039"/>
                    <a:pt x="561329" y="4025804"/>
                  </a:cubicBezTo>
                  <a:cubicBezTo>
                    <a:pt x="607502" y="4082575"/>
                    <a:pt x="662003" y="4124965"/>
                    <a:pt x="734671" y="4148430"/>
                  </a:cubicBezTo>
                  <a:cubicBezTo>
                    <a:pt x="788415" y="4165840"/>
                    <a:pt x="837617" y="4201417"/>
                    <a:pt x="887575" y="4230181"/>
                  </a:cubicBezTo>
                  <a:cubicBezTo>
                    <a:pt x="970840" y="4278626"/>
                    <a:pt x="1060918" y="4267272"/>
                    <a:pt x="1147968" y="4255918"/>
                  </a:cubicBezTo>
                  <a:cubicBezTo>
                    <a:pt x="1204739" y="4248348"/>
                    <a:pt x="1238802" y="4195361"/>
                    <a:pt x="1253184" y="4143132"/>
                  </a:cubicBezTo>
                  <a:cubicBezTo>
                    <a:pt x="1274378" y="4068950"/>
                    <a:pt x="1288004" y="3992498"/>
                    <a:pt x="1295574" y="3915288"/>
                  </a:cubicBezTo>
                  <a:cubicBezTo>
                    <a:pt x="1300872" y="3864572"/>
                    <a:pt x="1294060" y="3811586"/>
                    <a:pt x="1284976" y="3760870"/>
                  </a:cubicBezTo>
                  <a:cubicBezTo>
                    <a:pt x="1269080" y="3667764"/>
                    <a:pt x="1216093" y="3595854"/>
                    <a:pt x="1147968" y="3532270"/>
                  </a:cubicBezTo>
                  <a:cubicBezTo>
                    <a:pt x="1124502" y="3510318"/>
                    <a:pt x="1103307" y="3485339"/>
                    <a:pt x="1083627" y="3458845"/>
                  </a:cubicBezTo>
                  <a:cubicBezTo>
                    <a:pt x="1073786" y="3445220"/>
                    <a:pt x="1070001" y="3427810"/>
                    <a:pt x="1060918" y="3404345"/>
                  </a:cubicBezTo>
                  <a:cubicBezTo>
                    <a:pt x="1081355" y="3404345"/>
                    <a:pt x="1092710" y="3406615"/>
                    <a:pt x="1102550" y="3403588"/>
                  </a:cubicBezTo>
                  <a:cubicBezTo>
                    <a:pt x="1122231" y="3398289"/>
                    <a:pt x="1146454" y="3395261"/>
                    <a:pt x="1160079" y="3382393"/>
                  </a:cubicBezTo>
                  <a:cubicBezTo>
                    <a:pt x="1187329" y="3355900"/>
                    <a:pt x="1210037" y="3358927"/>
                    <a:pt x="1231989" y="3383907"/>
                  </a:cubicBezTo>
                  <a:cubicBezTo>
                    <a:pt x="1245614" y="3399803"/>
                    <a:pt x="1255455" y="3418727"/>
                    <a:pt x="1267566" y="3436137"/>
                  </a:cubicBezTo>
                  <a:cubicBezTo>
                    <a:pt x="1291032" y="3470200"/>
                    <a:pt x="1303143" y="3470956"/>
                    <a:pt x="1328879" y="3439922"/>
                  </a:cubicBezTo>
                  <a:cubicBezTo>
                    <a:pt x="1353859" y="3409643"/>
                    <a:pt x="1376567" y="3377094"/>
                    <a:pt x="1403061" y="3346816"/>
                  </a:cubicBezTo>
                  <a:cubicBezTo>
                    <a:pt x="1410630" y="3337733"/>
                    <a:pt x="1429554" y="3326378"/>
                    <a:pt x="1436367" y="3329406"/>
                  </a:cubicBezTo>
                  <a:cubicBezTo>
                    <a:pt x="1505249" y="3364983"/>
                    <a:pt x="1571104" y="3333191"/>
                    <a:pt x="1639230" y="3327892"/>
                  </a:cubicBezTo>
                  <a:cubicBezTo>
                    <a:pt x="1737634" y="3320323"/>
                    <a:pt x="1811816" y="3285503"/>
                    <a:pt x="1853448" y="3190127"/>
                  </a:cubicBezTo>
                  <a:cubicBezTo>
                    <a:pt x="1861018" y="3172717"/>
                    <a:pt x="1895080" y="3158335"/>
                    <a:pt x="1917032" y="3158335"/>
                  </a:cubicBezTo>
                  <a:cubicBezTo>
                    <a:pt x="2013165" y="3156821"/>
                    <a:pt x="2088104" y="3119730"/>
                    <a:pt x="2149417" y="3047062"/>
                  </a:cubicBezTo>
                  <a:cubicBezTo>
                    <a:pt x="2174397" y="3016784"/>
                    <a:pt x="2209216" y="2995590"/>
                    <a:pt x="2237224" y="2967582"/>
                  </a:cubicBezTo>
                  <a:cubicBezTo>
                    <a:pt x="2318975" y="2885075"/>
                    <a:pt x="2420407" y="2852526"/>
                    <a:pt x="2533193" y="2841171"/>
                  </a:cubicBezTo>
                  <a:cubicBezTo>
                    <a:pt x="2577853" y="2836629"/>
                    <a:pt x="2623270" y="2816949"/>
                    <a:pt x="2663388" y="2795754"/>
                  </a:cubicBezTo>
                  <a:cubicBezTo>
                    <a:pt x="2705021" y="2773802"/>
                    <a:pt x="2706535" y="2749580"/>
                    <a:pt x="2685340" y="2707190"/>
                  </a:cubicBezTo>
                  <a:cubicBezTo>
                    <a:pt x="2652791" y="2643606"/>
                    <a:pt x="2656576" y="2580022"/>
                    <a:pt x="2688368" y="2516438"/>
                  </a:cubicBezTo>
                  <a:cubicBezTo>
                    <a:pt x="2701993" y="2489188"/>
                    <a:pt x="2716375" y="2460423"/>
                    <a:pt x="2721674" y="2430145"/>
                  </a:cubicBezTo>
                  <a:cubicBezTo>
                    <a:pt x="2739841" y="2340068"/>
                    <a:pt x="2767091" y="2320387"/>
                    <a:pt x="2857926" y="2337797"/>
                  </a:cubicBezTo>
                  <a:cubicBezTo>
                    <a:pt x="2857926" y="2400624"/>
                    <a:pt x="2858683" y="2464208"/>
                    <a:pt x="2857169" y="2527036"/>
                  </a:cubicBezTo>
                  <a:cubicBezTo>
                    <a:pt x="2857169" y="2538390"/>
                    <a:pt x="2851870" y="2556557"/>
                    <a:pt x="2843544" y="2561099"/>
                  </a:cubicBezTo>
                  <a:cubicBezTo>
                    <a:pt x="2806453" y="2579265"/>
                    <a:pt x="2817050" y="2608029"/>
                    <a:pt x="2822349" y="2636794"/>
                  </a:cubicBezTo>
                  <a:cubicBezTo>
                    <a:pt x="2826891" y="2663287"/>
                    <a:pt x="2831432" y="2689781"/>
                    <a:pt x="2835974" y="2716274"/>
                  </a:cubicBezTo>
                  <a:cubicBezTo>
                    <a:pt x="2849599" y="2788185"/>
                    <a:pt x="2867766" y="2807108"/>
                    <a:pt x="2937406" y="2822248"/>
                  </a:cubicBezTo>
                  <a:cubicBezTo>
                    <a:pt x="3025213" y="2841171"/>
                    <a:pt x="3113776" y="2860095"/>
                    <a:pt x="3201583" y="2878262"/>
                  </a:cubicBezTo>
                  <a:cubicBezTo>
                    <a:pt x="3243215" y="2886589"/>
                    <a:pt x="3278792" y="2877505"/>
                    <a:pt x="3304528" y="2838900"/>
                  </a:cubicBezTo>
                  <a:cubicBezTo>
                    <a:pt x="3332536" y="2797268"/>
                    <a:pt x="3379467" y="2791969"/>
                    <a:pt x="3424127" y="2784400"/>
                  </a:cubicBezTo>
                  <a:cubicBezTo>
                    <a:pt x="3440780" y="2781372"/>
                    <a:pt x="3458190" y="2782129"/>
                    <a:pt x="3474843" y="2778344"/>
                  </a:cubicBezTo>
                  <a:cubicBezTo>
                    <a:pt x="3502093" y="2772288"/>
                    <a:pt x="3518746" y="2779858"/>
                    <a:pt x="3535400" y="2803324"/>
                  </a:cubicBezTo>
                  <a:cubicBezTo>
                    <a:pt x="3578546" y="2866908"/>
                    <a:pt x="3619421" y="2873720"/>
                    <a:pt x="3687547" y="2838900"/>
                  </a:cubicBezTo>
                  <a:cubicBezTo>
                    <a:pt x="3781409" y="2791212"/>
                    <a:pt x="3813958" y="2710975"/>
                    <a:pt x="3813958" y="2612571"/>
                  </a:cubicBezTo>
                  <a:cubicBezTo>
                    <a:pt x="3813958" y="2583050"/>
                    <a:pt x="3813201" y="2552772"/>
                    <a:pt x="3817743" y="2524008"/>
                  </a:cubicBezTo>
                  <a:cubicBezTo>
                    <a:pt x="3820771" y="2502813"/>
                    <a:pt x="3832125" y="2483132"/>
                    <a:pt x="3840451" y="2462695"/>
                  </a:cubicBezTo>
                  <a:cubicBezTo>
                    <a:pt x="3855590" y="2425604"/>
                    <a:pt x="3876785" y="2390027"/>
                    <a:pt x="3884355" y="2351422"/>
                  </a:cubicBezTo>
                  <a:cubicBezTo>
                    <a:pt x="3895709" y="2297679"/>
                    <a:pt x="3913876" y="2285567"/>
                    <a:pt x="3960807" y="2318116"/>
                  </a:cubicBezTo>
                  <a:cubicBezTo>
                    <a:pt x="3981244" y="2332498"/>
                    <a:pt x="3996384" y="2355964"/>
                    <a:pt x="4017579" y="2368075"/>
                  </a:cubicBezTo>
                  <a:cubicBezTo>
                    <a:pt x="4034989" y="2377916"/>
                    <a:pt x="4062239" y="2386999"/>
                    <a:pt x="4077378" y="2380186"/>
                  </a:cubicBezTo>
                  <a:cubicBezTo>
                    <a:pt x="4091760" y="2373374"/>
                    <a:pt x="4105385" y="2345366"/>
                    <a:pt x="4104628" y="2327200"/>
                  </a:cubicBezTo>
                  <a:cubicBezTo>
                    <a:pt x="4103115" y="2289352"/>
                    <a:pt x="4092517" y="2252261"/>
                    <a:pt x="4084948" y="2215171"/>
                  </a:cubicBezTo>
                  <a:cubicBezTo>
                    <a:pt x="4066024" y="2112225"/>
                    <a:pt x="4094788" y="2060752"/>
                    <a:pt x="4193949" y="2026689"/>
                  </a:cubicBezTo>
                  <a:cubicBezTo>
                    <a:pt x="4232554" y="2013821"/>
                    <a:pt x="4274186" y="2008522"/>
                    <a:pt x="4312034" y="1995654"/>
                  </a:cubicBezTo>
                  <a:cubicBezTo>
                    <a:pt x="4340798" y="1985813"/>
                    <a:pt x="4369562" y="1971431"/>
                    <a:pt x="4393028" y="1953265"/>
                  </a:cubicBezTo>
                  <a:cubicBezTo>
                    <a:pt x="4419521" y="1932827"/>
                    <a:pt x="4436931" y="1903306"/>
                    <a:pt x="4422549" y="1867729"/>
                  </a:cubicBezTo>
                  <a:cubicBezTo>
                    <a:pt x="4408923" y="1832152"/>
                    <a:pt x="4382430" y="1808686"/>
                    <a:pt x="4343826" y="1804902"/>
                  </a:cubicBezTo>
                  <a:cubicBezTo>
                    <a:pt x="4265860" y="1798846"/>
                    <a:pt x="4192435" y="1806416"/>
                    <a:pt x="4134906" y="1871513"/>
                  </a:cubicBezTo>
                  <a:cubicBezTo>
                    <a:pt x="4102357" y="1908604"/>
                    <a:pt x="4060725" y="1937368"/>
                    <a:pt x="4022120" y="1967647"/>
                  </a:cubicBezTo>
                  <a:cubicBezTo>
                    <a:pt x="3998655" y="1985813"/>
                    <a:pt x="3972161" y="1991112"/>
                    <a:pt x="3950210" y="1965376"/>
                  </a:cubicBezTo>
                  <a:cubicBezTo>
                    <a:pt x="3855590" y="1854861"/>
                    <a:pt x="3775353" y="1682275"/>
                    <a:pt x="3840451" y="1527856"/>
                  </a:cubicBezTo>
                  <a:cubicBezTo>
                    <a:pt x="3897980" y="1391605"/>
                    <a:pt x="3964592" y="1259138"/>
                    <a:pt x="4031204" y="1127428"/>
                  </a:cubicBezTo>
                  <a:cubicBezTo>
                    <a:pt x="4062239" y="1065358"/>
                    <a:pt x="4011523" y="960141"/>
                    <a:pt x="3942640" y="954843"/>
                  </a:cubicBezTo>
                  <a:cubicBezTo>
                    <a:pt x="3911605" y="952572"/>
                    <a:pt x="3891925" y="981336"/>
                    <a:pt x="3887383" y="1025996"/>
                  </a:cubicBezTo>
                  <a:cubicBezTo>
                    <a:pt x="3882084" y="1072927"/>
                    <a:pt x="3875271" y="1120616"/>
                    <a:pt x="3860132" y="1165276"/>
                  </a:cubicBezTo>
                  <a:cubicBezTo>
                    <a:pt x="3851806" y="1189498"/>
                    <a:pt x="3828340" y="1210693"/>
                    <a:pt x="3806388" y="1226589"/>
                  </a:cubicBezTo>
                  <a:cubicBezTo>
                    <a:pt x="3723880" y="1286388"/>
                    <a:pt x="3636831" y="1337861"/>
                    <a:pt x="3585358" y="1432480"/>
                  </a:cubicBezTo>
                  <a:cubicBezTo>
                    <a:pt x="3521774" y="1549808"/>
                    <a:pt x="3527072" y="1667893"/>
                    <a:pt x="3565678" y="1789006"/>
                  </a:cubicBezTo>
                  <a:cubicBezTo>
                    <a:pt x="3583844" y="1846534"/>
                    <a:pt x="3603525" y="1904063"/>
                    <a:pt x="3621692" y="1961591"/>
                  </a:cubicBezTo>
                  <a:cubicBezTo>
                    <a:pt x="3633046" y="1998682"/>
                    <a:pt x="3624720" y="2027446"/>
                    <a:pt x="3586115" y="2044856"/>
                  </a:cubicBezTo>
                  <a:cubicBezTo>
                    <a:pt x="3551295" y="2060752"/>
                    <a:pt x="3518746" y="2081190"/>
                    <a:pt x="3484683" y="2097086"/>
                  </a:cubicBezTo>
                  <a:cubicBezTo>
                    <a:pt x="3458190" y="2109197"/>
                    <a:pt x="3447593" y="2125850"/>
                    <a:pt x="3446835" y="2155371"/>
                  </a:cubicBezTo>
                  <a:cubicBezTo>
                    <a:pt x="3443808" y="2234094"/>
                    <a:pt x="3440023" y="2313575"/>
                    <a:pt x="3429426" y="2391541"/>
                  </a:cubicBezTo>
                  <a:cubicBezTo>
                    <a:pt x="3421099" y="2454368"/>
                    <a:pt x="3402932" y="2511897"/>
                    <a:pt x="3324209" y="2527036"/>
                  </a:cubicBezTo>
                  <a:cubicBezTo>
                    <a:pt x="3302257" y="2531577"/>
                    <a:pt x="3282577" y="2562612"/>
                    <a:pt x="3268951" y="2586078"/>
                  </a:cubicBezTo>
                  <a:cubicBezTo>
                    <a:pt x="3237160" y="2640579"/>
                    <a:pt x="3194770" y="2667829"/>
                    <a:pt x="3130429" y="2663287"/>
                  </a:cubicBezTo>
                  <a:cubicBezTo>
                    <a:pt x="3100151" y="2661016"/>
                    <a:pt x="3082741" y="2648905"/>
                    <a:pt x="3077442" y="2619384"/>
                  </a:cubicBezTo>
                  <a:cubicBezTo>
                    <a:pt x="3073657" y="2598189"/>
                    <a:pt x="3069873" y="2577751"/>
                    <a:pt x="3069873" y="2556557"/>
                  </a:cubicBezTo>
                  <a:cubicBezTo>
                    <a:pt x="3068359" y="2504327"/>
                    <a:pt x="3063817" y="2451340"/>
                    <a:pt x="3069116" y="2399867"/>
                  </a:cubicBezTo>
                  <a:cubicBezTo>
                    <a:pt x="3082741" y="2269671"/>
                    <a:pt x="3034296" y="2156128"/>
                    <a:pt x="2984337" y="2042585"/>
                  </a:cubicBezTo>
                  <a:cubicBezTo>
                    <a:pt x="2979038" y="2031231"/>
                    <a:pt x="2972983" y="2019876"/>
                    <a:pt x="2966170" y="2009279"/>
                  </a:cubicBezTo>
                  <a:cubicBezTo>
                    <a:pt x="2935135" y="1962348"/>
                    <a:pt x="2909398" y="1962348"/>
                    <a:pt x="2867009" y="1999439"/>
                  </a:cubicBezTo>
                  <a:cubicBezTo>
                    <a:pt x="2816293" y="2044099"/>
                    <a:pt x="2765577" y="2089516"/>
                    <a:pt x="2708806" y="2125850"/>
                  </a:cubicBezTo>
                  <a:cubicBezTo>
                    <a:pt x="2631597" y="2175809"/>
                    <a:pt x="2536978" y="2120551"/>
                    <a:pt x="2543790" y="2028203"/>
                  </a:cubicBezTo>
                  <a:cubicBezTo>
                    <a:pt x="2554387" y="1866215"/>
                    <a:pt x="2568012" y="1704984"/>
                    <a:pt x="2588450" y="1543753"/>
                  </a:cubicBezTo>
                  <a:cubicBezTo>
                    <a:pt x="2594506" y="1496821"/>
                    <a:pt x="2622513" y="1451404"/>
                    <a:pt x="2646736" y="1409015"/>
                  </a:cubicBezTo>
                  <a:cubicBezTo>
                    <a:pt x="2667930" y="1371167"/>
                    <a:pt x="2703507" y="1353757"/>
                    <a:pt x="2746653" y="1338618"/>
                  </a:cubicBezTo>
                  <a:cubicBezTo>
                    <a:pt x="2846571" y="1302284"/>
                    <a:pt x="2950274" y="1268221"/>
                    <a:pt x="3028240" y="1189498"/>
                  </a:cubicBezTo>
                  <a:cubicBezTo>
                    <a:pt x="3141783" y="1074441"/>
                    <a:pt x="3247000" y="955599"/>
                    <a:pt x="3301501" y="796639"/>
                  </a:cubicBezTo>
                  <a:cubicBezTo>
                    <a:pt x="3324966" y="727757"/>
                    <a:pt x="3377196" y="668714"/>
                    <a:pt x="3420342" y="607401"/>
                  </a:cubicBezTo>
                  <a:cubicBezTo>
                    <a:pt x="3451377" y="563498"/>
                    <a:pt x="3472572" y="518837"/>
                    <a:pt x="3478628" y="465094"/>
                  </a:cubicBezTo>
                  <a:cubicBezTo>
                    <a:pt x="3481656" y="440871"/>
                    <a:pt x="3501336" y="415892"/>
                    <a:pt x="3518746" y="395454"/>
                  </a:cubicBezTo>
                  <a:cubicBezTo>
                    <a:pt x="3549781" y="359877"/>
                    <a:pt x="3584602" y="326571"/>
                    <a:pt x="3619421" y="294022"/>
                  </a:cubicBezTo>
                  <a:cubicBezTo>
                    <a:pt x="3641373" y="272827"/>
                    <a:pt x="3665595" y="253147"/>
                    <a:pt x="3690575" y="235737"/>
                  </a:cubicBezTo>
                  <a:cubicBezTo>
                    <a:pt x="3735992" y="203188"/>
                    <a:pt x="3784437" y="174423"/>
                    <a:pt x="3827583" y="139604"/>
                  </a:cubicBezTo>
                  <a:cubicBezTo>
                    <a:pt x="3864674" y="110082"/>
                    <a:pt x="3896466" y="72992"/>
                    <a:pt x="3932043" y="39686"/>
                  </a:cubicBezTo>
                  <a:cubicBezTo>
                    <a:pt x="3963835" y="10164"/>
                    <a:pt x="4000168" y="4866"/>
                    <a:pt x="4037259" y="27574"/>
                  </a:cubicBezTo>
                  <a:cubicBezTo>
                    <a:pt x="4065267" y="44227"/>
                    <a:pt x="4087976" y="39686"/>
                    <a:pt x="4116739" y="27574"/>
                  </a:cubicBezTo>
                  <a:cubicBezTo>
                    <a:pt x="4150046" y="13949"/>
                    <a:pt x="4186380" y="5623"/>
                    <a:pt x="4221956" y="1081"/>
                  </a:cubicBezTo>
                  <a:cubicBezTo>
                    <a:pt x="4275700" y="-5732"/>
                    <a:pt x="4316575" y="20005"/>
                    <a:pt x="4337771" y="68450"/>
                  </a:cubicBezTo>
                  <a:cubicBezTo>
                    <a:pt x="4360479" y="120680"/>
                    <a:pt x="4401354" y="145659"/>
                    <a:pt x="4451314" y="161555"/>
                  </a:cubicBezTo>
                  <a:cubicBezTo>
                    <a:pt x="4538363" y="188805"/>
                    <a:pt x="4626170" y="215299"/>
                    <a:pt x="4713976" y="243306"/>
                  </a:cubicBezTo>
                  <a:cubicBezTo>
                    <a:pt x="4789671" y="267529"/>
                    <a:pt x="4854769" y="306890"/>
                    <a:pt x="4906999" y="368203"/>
                  </a:cubicBezTo>
                  <a:cubicBezTo>
                    <a:pt x="4932736" y="397725"/>
                    <a:pt x="4964528" y="421947"/>
                    <a:pt x="4994806" y="447684"/>
                  </a:cubicBezTo>
                  <a:cubicBezTo>
                    <a:pt x="5065960" y="508240"/>
                    <a:pt x="5062932" y="599831"/>
                    <a:pt x="4992535" y="659631"/>
                  </a:cubicBezTo>
                  <a:cubicBezTo>
                    <a:pt x="4888075" y="748194"/>
                    <a:pt x="4777560" y="732298"/>
                    <a:pt x="4664017" y="684610"/>
                  </a:cubicBezTo>
                  <a:cubicBezTo>
                    <a:pt x="4639038" y="674013"/>
                    <a:pt x="4617086" y="658117"/>
                    <a:pt x="4592107" y="648276"/>
                  </a:cubicBezTo>
                  <a:cubicBezTo>
                    <a:pt x="4582266" y="644492"/>
                    <a:pt x="4569398" y="649033"/>
                    <a:pt x="4558044" y="649033"/>
                  </a:cubicBezTo>
                  <a:cubicBezTo>
                    <a:pt x="4560314" y="659631"/>
                    <a:pt x="4558801" y="673256"/>
                    <a:pt x="4564857" y="679311"/>
                  </a:cubicBezTo>
                  <a:cubicBezTo>
                    <a:pt x="4588322" y="703534"/>
                    <a:pt x="4610274" y="733055"/>
                    <a:pt x="4639794" y="745923"/>
                  </a:cubicBezTo>
                  <a:cubicBezTo>
                    <a:pt x="4680670" y="764847"/>
                    <a:pt x="4695052" y="795882"/>
                    <a:pt x="4695052" y="832973"/>
                  </a:cubicBezTo>
                  <a:cubicBezTo>
                    <a:pt x="4695052" y="951815"/>
                    <a:pt x="4769991" y="1013885"/>
                    <a:pt x="4863853" y="1060059"/>
                  </a:cubicBezTo>
                  <a:cubicBezTo>
                    <a:pt x="4885047" y="1070657"/>
                    <a:pt x="4925923" y="1070657"/>
                    <a:pt x="4940305" y="1057031"/>
                  </a:cubicBezTo>
                  <a:cubicBezTo>
                    <a:pt x="4963014" y="1035080"/>
                    <a:pt x="4955444" y="999503"/>
                    <a:pt x="4933493" y="972253"/>
                  </a:cubicBezTo>
                  <a:cubicBezTo>
                    <a:pt x="4929708" y="967711"/>
                    <a:pt x="4927437" y="963169"/>
                    <a:pt x="4920625" y="954086"/>
                  </a:cubicBezTo>
                  <a:cubicBezTo>
                    <a:pt x="4935764" y="949544"/>
                    <a:pt x="4948632" y="945002"/>
                    <a:pt x="4961500" y="942731"/>
                  </a:cubicBezTo>
                  <a:cubicBezTo>
                    <a:pt x="5037195" y="931377"/>
                    <a:pt x="5082612" y="881418"/>
                    <a:pt x="5082612" y="804966"/>
                  </a:cubicBezTo>
                  <a:cubicBezTo>
                    <a:pt x="5082612" y="767118"/>
                    <a:pt x="5078827" y="728513"/>
                    <a:pt x="5074286" y="690666"/>
                  </a:cubicBezTo>
                  <a:cubicBezTo>
                    <a:pt x="5070501" y="661902"/>
                    <a:pt x="5081099" y="644492"/>
                    <a:pt x="5106078" y="633894"/>
                  </a:cubicBezTo>
                  <a:cubicBezTo>
                    <a:pt x="5133329" y="622540"/>
                    <a:pt x="5160579" y="609672"/>
                    <a:pt x="5188586" y="602859"/>
                  </a:cubicBezTo>
                  <a:cubicBezTo>
                    <a:pt x="5280178" y="580151"/>
                    <a:pt x="5303643" y="527164"/>
                    <a:pt x="5258226" y="443142"/>
                  </a:cubicBezTo>
                  <a:cubicBezTo>
                    <a:pt x="5248385" y="424975"/>
                    <a:pt x="5243087" y="403780"/>
                    <a:pt x="5235517" y="384100"/>
                  </a:cubicBezTo>
                  <a:cubicBezTo>
                    <a:pt x="5220378" y="344738"/>
                    <a:pt x="5204482" y="306133"/>
                    <a:pt x="5190857" y="266015"/>
                  </a:cubicBezTo>
                  <a:cubicBezTo>
                    <a:pt x="5183287" y="242549"/>
                    <a:pt x="5176475" y="217570"/>
                    <a:pt x="5176475" y="192590"/>
                  </a:cubicBezTo>
                  <a:cubicBezTo>
                    <a:pt x="5177231" y="161555"/>
                    <a:pt x="5209781" y="144145"/>
                    <a:pt x="5237788" y="158527"/>
                  </a:cubicBezTo>
                  <a:cubicBezTo>
                    <a:pt x="5279420" y="180479"/>
                    <a:pt x="5314241" y="212271"/>
                    <a:pt x="5317268" y="261473"/>
                  </a:cubicBezTo>
                  <a:cubicBezTo>
                    <a:pt x="5321810" y="337925"/>
                    <a:pt x="5350574" y="371988"/>
                    <a:pt x="5452006" y="380315"/>
                  </a:cubicBezTo>
                  <a:cubicBezTo>
                    <a:pt x="5474714" y="381829"/>
                    <a:pt x="5497423" y="379558"/>
                    <a:pt x="5520132" y="381829"/>
                  </a:cubicBezTo>
                  <a:cubicBezTo>
                    <a:pt x="5564035" y="384856"/>
                    <a:pt x="5600369" y="398482"/>
                    <a:pt x="5626862" y="439357"/>
                  </a:cubicBezTo>
                  <a:cubicBezTo>
                    <a:pt x="5645029" y="466607"/>
                    <a:pt x="5675307" y="486288"/>
                    <a:pt x="5702557" y="505212"/>
                  </a:cubicBezTo>
                  <a:cubicBezTo>
                    <a:pt x="5786579" y="564255"/>
                    <a:pt x="5872872" y="621026"/>
                    <a:pt x="5957651" y="680068"/>
                  </a:cubicBezTo>
                  <a:cubicBezTo>
                    <a:pt x="6037888" y="736083"/>
                    <a:pt x="6055298" y="814049"/>
                    <a:pt x="6032589" y="904884"/>
                  </a:cubicBezTo>
                  <a:cubicBezTo>
                    <a:pt x="6010638" y="992690"/>
                    <a:pt x="5988686" y="1079740"/>
                    <a:pt x="5937213" y="1156949"/>
                  </a:cubicBezTo>
                  <a:cubicBezTo>
                    <a:pt x="5929643" y="1167547"/>
                    <a:pt x="5933428" y="1194040"/>
                    <a:pt x="5942512" y="1206151"/>
                  </a:cubicBezTo>
                  <a:cubicBezTo>
                    <a:pt x="5959165" y="1230374"/>
                    <a:pt x="5979602" y="1255353"/>
                    <a:pt x="6003825" y="1268978"/>
                  </a:cubicBezTo>
                  <a:cubicBezTo>
                    <a:pt x="6121910" y="1337104"/>
                    <a:pt x="6157486" y="1447619"/>
                    <a:pt x="6174140" y="1572517"/>
                  </a:cubicBezTo>
                  <a:cubicBezTo>
                    <a:pt x="6190792" y="1694386"/>
                    <a:pt x="6205931" y="1817013"/>
                    <a:pt x="6236966" y="1935098"/>
                  </a:cubicBezTo>
                  <a:cubicBezTo>
                    <a:pt x="6287683" y="2126607"/>
                    <a:pt x="6265731" y="2318873"/>
                    <a:pt x="6256648" y="2511139"/>
                  </a:cubicBezTo>
                  <a:cubicBezTo>
                    <a:pt x="6253620" y="2571696"/>
                    <a:pt x="6224099" y="2630738"/>
                    <a:pt x="6216529" y="2692051"/>
                  </a:cubicBezTo>
                  <a:cubicBezTo>
                    <a:pt x="6211987" y="2730656"/>
                    <a:pt x="6218800" y="2774559"/>
                    <a:pt x="6234696" y="2810136"/>
                  </a:cubicBezTo>
                  <a:cubicBezTo>
                    <a:pt x="6283141" y="2921408"/>
                    <a:pt x="6338398" y="3029653"/>
                    <a:pt x="6390628" y="3138654"/>
                  </a:cubicBezTo>
                  <a:cubicBezTo>
                    <a:pt x="6465567" y="3295344"/>
                    <a:pt x="6448913" y="3445977"/>
                    <a:pt x="6337642" y="3573902"/>
                  </a:cubicBezTo>
                  <a:cubicBezTo>
                    <a:pt x="6224099" y="3704855"/>
                    <a:pt x="6099201" y="3827482"/>
                    <a:pt x="5971276" y="3944052"/>
                  </a:cubicBezTo>
                  <a:cubicBezTo>
                    <a:pt x="5889525" y="4018991"/>
                    <a:pt x="5793392" y="4077277"/>
                    <a:pt x="5702557" y="4142374"/>
                  </a:cubicBezTo>
                  <a:cubicBezTo>
                    <a:pt x="5685905" y="4154486"/>
                    <a:pt x="5665466" y="4164326"/>
                    <a:pt x="5645029" y="4168868"/>
                  </a:cubicBezTo>
                  <a:cubicBezTo>
                    <a:pt x="5562521" y="4186278"/>
                    <a:pt x="5502721" y="4233966"/>
                    <a:pt x="5454277" y="4299821"/>
                  </a:cubicBezTo>
                  <a:cubicBezTo>
                    <a:pt x="5418700" y="4349023"/>
                    <a:pt x="5374039" y="4389142"/>
                    <a:pt x="5312726" y="4400496"/>
                  </a:cubicBezTo>
                  <a:cubicBezTo>
                    <a:pt x="5286233" y="4405038"/>
                    <a:pt x="5253684" y="4402010"/>
                    <a:pt x="5229461" y="4390655"/>
                  </a:cubicBezTo>
                  <a:cubicBezTo>
                    <a:pt x="5172690" y="4363405"/>
                    <a:pt x="5138627" y="4314203"/>
                    <a:pt x="5108349" y="4258946"/>
                  </a:cubicBezTo>
                  <a:cubicBezTo>
                    <a:pt x="5082612" y="4212014"/>
                    <a:pt x="5044764" y="4170382"/>
                    <a:pt x="5006917" y="4131020"/>
                  </a:cubicBezTo>
                  <a:cubicBezTo>
                    <a:pt x="4979667" y="4102256"/>
                    <a:pt x="4944090" y="4106041"/>
                    <a:pt x="4915326" y="4132534"/>
                  </a:cubicBezTo>
                  <a:cubicBezTo>
                    <a:pt x="4892617" y="4152972"/>
                    <a:pt x="4867638" y="4174923"/>
                    <a:pt x="4853256" y="4201417"/>
                  </a:cubicBezTo>
                  <a:cubicBezTo>
                    <a:pt x="4792699" y="4312689"/>
                    <a:pt x="4720789" y="4418663"/>
                    <a:pt x="4691267" y="4545074"/>
                  </a:cubicBezTo>
                  <a:cubicBezTo>
                    <a:pt x="4682941" y="4579137"/>
                    <a:pt x="4671587" y="4613957"/>
                    <a:pt x="4651906" y="4642721"/>
                  </a:cubicBezTo>
                  <a:cubicBezTo>
                    <a:pt x="4604218" y="4713875"/>
                    <a:pt x="4604218" y="4792598"/>
                    <a:pt x="4611787" y="4871321"/>
                  </a:cubicBezTo>
                  <a:cubicBezTo>
                    <a:pt x="4617843" y="4935662"/>
                    <a:pt x="4658718" y="4983350"/>
                    <a:pt x="4703379" y="5027254"/>
                  </a:cubicBezTo>
                  <a:cubicBezTo>
                    <a:pt x="4715490" y="5039365"/>
                    <a:pt x="4725330" y="5054504"/>
                    <a:pt x="4736685" y="5068129"/>
                  </a:cubicBezTo>
                  <a:cubicBezTo>
                    <a:pt x="4721546" y="5075698"/>
                    <a:pt x="4705650" y="5083268"/>
                    <a:pt x="4690511" y="5092351"/>
                  </a:cubicBezTo>
                  <a:cubicBezTo>
                    <a:pt x="4664017" y="5107490"/>
                    <a:pt x="4635253" y="5119602"/>
                    <a:pt x="4611787" y="5138526"/>
                  </a:cubicBezTo>
                  <a:cubicBezTo>
                    <a:pt x="4582266" y="5162748"/>
                    <a:pt x="4559557" y="5194540"/>
                    <a:pt x="4530794" y="5219519"/>
                  </a:cubicBezTo>
                  <a:cubicBezTo>
                    <a:pt x="4494460" y="5251312"/>
                    <a:pt x="4462668" y="5250555"/>
                    <a:pt x="4423306" y="5223304"/>
                  </a:cubicBezTo>
                  <a:cubicBezTo>
                    <a:pt x="4397569" y="5205894"/>
                    <a:pt x="4374104" y="5184700"/>
                    <a:pt x="4346097" y="5171831"/>
                  </a:cubicBezTo>
                  <a:cubicBezTo>
                    <a:pt x="4272672" y="5136255"/>
                    <a:pt x="4216658" y="5161991"/>
                    <a:pt x="4198491" y="5240715"/>
                  </a:cubicBezTo>
                  <a:cubicBezTo>
                    <a:pt x="4186380" y="5291430"/>
                    <a:pt x="4172754" y="5333820"/>
                    <a:pt x="4118254" y="5354258"/>
                  </a:cubicBezTo>
                  <a:cubicBezTo>
                    <a:pt x="4103115" y="5360313"/>
                    <a:pt x="4088732" y="5386049"/>
                    <a:pt x="4085704" y="5404216"/>
                  </a:cubicBezTo>
                  <a:cubicBezTo>
                    <a:pt x="4078892" y="5445849"/>
                    <a:pt x="4070565" y="5490509"/>
                    <a:pt x="4079648" y="5529870"/>
                  </a:cubicBezTo>
                  <a:cubicBezTo>
                    <a:pt x="4087976" y="5568475"/>
                    <a:pt x="4111441" y="5607080"/>
                    <a:pt x="4137178" y="5638115"/>
                  </a:cubicBezTo>
                  <a:cubicBezTo>
                    <a:pt x="4161400" y="5666879"/>
                    <a:pt x="4164428" y="5692615"/>
                    <a:pt x="4152317" y="5722894"/>
                  </a:cubicBezTo>
                  <a:cubicBezTo>
                    <a:pt x="4143233" y="5746359"/>
                    <a:pt x="4133393" y="5770582"/>
                    <a:pt x="4119767" y="5791019"/>
                  </a:cubicBezTo>
                  <a:cubicBezTo>
                    <a:pt x="4100844" y="5820541"/>
                    <a:pt x="4094788" y="5847791"/>
                    <a:pt x="4095545" y="5884125"/>
                  </a:cubicBezTo>
                  <a:cubicBezTo>
                    <a:pt x="4095545" y="5921973"/>
                    <a:pt x="4064509" y="5959820"/>
                    <a:pt x="4045586" y="5996154"/>
                  </a:cubicBezTo>
                  <a:cubicBezTo>
                    <a:pt x="4043315" y="5999939"/>
                    <a:pt x="4027419" y="5997668"/>
                    <a:pt x="4018335" y="5996154"/>
                  </a:cubicBezTo>
                  <a:cubicBezTo>
                    <a:pt x="3938855" y="5978744"/>
                    <a:pt x="3871486" y="5936355"/>
                    <a:pt x="3812444" y="5883368"/>
                  </a:cubicBezTo>
                  <a:cubicBezTo>
                    <a:pt x="3770055" y="5846277"/>
                    <a:pt x="3791249" y="5768311"/>
                    <a:pt x="3847264" y="5753929"/>
                  </a:cubicBezTo>
                  <a:cubicBezTo>
                    <a:pt x="3890410" y="5742575"/>
                    <a:pt x="3936585" y="5741817"/>
                    <a:pt x="3981244" y="5737276"/>
                  </a:cubicBezTo>
                  <a:cubicBezTo>
                    <a:pt x="3998655" y="5735005"/>
                    <a:pt x="4016065" y="5735005"/>
                    <a:pt x="4034231" y="5733491"/>
                  </a:cubicBezTo>
                  <a:cubicBezTo>
                    <a:pt x="4035746" y="5727436"/>
                    <a:pt x="4037259" y="5722137"/>
                    <a:pt x="4038774" y="5716838"/>
                  </a:cubicBezTo>
                  <a:close/>
                </a:path>
              </a:pathLst>
            </a:custGeom>
            <a:solidFill>
              <a:schemeClr val="tx2">
                <a:lumMod val="20000"/>
                <a:lumOff val="80000"/>
              </a:schemeClr>
            </a:solidFill>
            <a:ln w="7565" cap="flat">
              <a:noFill/>
              <a:prstDash val="solid"/>
              <a:miter/>
            </a:ln>
          </p:spPr>
          <p:txBody>
            <a:bodyPr rtlCol="0" anchor="ctr"/>
            <a:lstStyle/>
            <a:p>
              <a:endParaRPr lang="nl-BE" sz="1200"/>
            </a:p>
          </p:txBody>
        </p:sp>
        <p:sp>
          <p:nvSpPr>
            <p:cNvPr id="19" name="Graphic 2">
              <a:extLst>
                <a:ext uri="{FF2B5EF4-FFF2-40B4-BE49-F238E27FC236}">
                  <a16:creationId xmlns:a16="http://schemas.microsoft.com/office/drawing/2014/main" id="{C79ED9FF-9B19-4372-B0A6-2BDE2A26925E}"/>
                </a:ext>
              </a:extLst>
            </p:cNvPr>
            <p:cNvSpPr/>
            <p:nvPr/>
          </p:nvSpPr>
          <p:spPr>
            <a:xfrm>
              <a:off x="7303774" y="3194450"/>
              <a:ext cx="780788" cy="1387994"/>
            </a:xfrm>
            <a:custGeom>
              <a:avLst/>
              <a:gdLst>
                <a:gd name="connsiteX0" fmla="*/ 507159 w 780788"/>
                <a:gd name="connsiteY0" fmla="*/ 189 h 1387994"/>
                <a:gd name="connsiteX1" fmla="*/ 527597 w 780788"/>
                <a:gd name="connsiteY1" fmla="*/ 946 h 1387994"/>
                <a:gd name="connsiteX2" fmla="*/ 594209 w 780788"/>
                <a:gd name="connsiteY2" fmla="*/ 105406 h 1387994"/>
                <a:gd name="connsiteX3" fmla="*/ 610104 w 780788"/>
                <a:gd name="connsiteY3" fmla="*/ 164448 h 1387994"/>
                <a:gd name="connsiteX4" fmla="*/ 661577 w 780788"/>
                <a:gd name="connsiteY4" fmla="*/ 350659 h 1387994"/>
                <a:gd name="connsiteX5" fmla="*/ 629786 w 780788"/>
                <a:gd name="connsiteY5" fmla="*/ 656468 h 1387994"/>
                <a:gd name="connsiteX6" fmla="*/ 684286 w 780788"/>
                <a:gd name="connsiteY6" fmla="*/ 968333 h 1387994"/>
                <a:gd name="connsiteX7" fmla="*/ 742571 w 780788"/>
                <a:gd name="connsiteY7" fmla="*/ 1071279 h 1387994"/>
                <a:gd name="connsiteX8" fmla="*/ 768308 w 780788"/>
                <a:gd name="connsiteY8" fmla="*/ 1180280 h 1387994"/>
                <a:gd name="connsiteX9" fmla="*/ 700939 w 780788"/>
                <a:gd name="connsiteY9" fmla="*/ 1333184 h 1387994"/>
                <a:gd name="connsiteX10" fmla="*/ 687314 w 780788"/>
                <a:gd name="connsiteY10" fmla="*/ 1352866 h 1387994"/>
                <a:gd name="connsiteX11" fmla="*/ 492777 w 780788"/>
                <a:gd name="connsiteY11" fmla="*/ 1377088 h 1387994"/>
                <a:gd name="connsiteX12" fmla="*/ 343657 w 780788"/>
                <a:gd name="connsiteY12" fmla="*/ 1352866 h 1387994"/>
                <a:gd name="connsiteX13" fmla="*/ 39362 w 780788"/>
                <a:gd name="connsiteY13" fmla="*/ 1335456 h 1387994"/>
                <a:gd name="connsiteX14" fmla="*/ 0 w 780788"/>
                <a:gd name="connsiteY14" fmla="*/ 1317289 h 1387994"/>
                <a:gd name="connsiteX15" fmla="*/ 28764 w 780788"/>
                <a:gd name="connsiteY15" fmla="*/ 1280955 h 1387994"/>
                <a:gd name="connsiteX16" fmla="*/ 158203 w 780788"/>
                <a:gd name="connsiteY16" fmla="*/ 1231753 h 1387994"/>
                <a:gd name="connsiteX17" fmla="*/ 199079 w 780788"/>
                <a:gd name="connsiteY17" fmla="*/ 1206016 h 1387994"/>
                <a:gd name="connsiteX18" fmla="*/ 171829 w 780788"/>
                <a:gd name="connsiteY18" fmla="*/ 1165898 h 1387994"/>
                <a:gd name="connsiteX19" fmla="*/ 142307 w 780788"/>
                <a:gd name="connsiteY19" fmla="*/ 1142433 h 1387994"/>
                <a:gd name="connsiteX20" fmla="*/ 142307 w 780788"/>
                <a:gd name="connsiteY20" fmla="*/ 1092473 h 1387994"/>
                <a:gd name="connsiteX21" fmla="*/ 218003 w 780788"/>
                <a:gd name="connsiteY21" fmla="*/ 959250 h 1387994"/>
                <a:gd name="connsiteX22" fmla="*/ 260392 w 780788"/>
                <a:gd name="connsiteY22" fmla="*/ 924429 h 1387994"/>
                <a:gd name="connsiteX23" fmla="*/ 342143 w 780788"/>
                <a:gd name="connsiteY23" fmla="*/ 875228 h 1387994"/>
                <a:gd name="connsiteX24" fmla="*/ 382262 w 780788"/>
                <a:gd name="connsiteY24" fmla="*/ 638301 h 1387994"/>
                <a:gd name="connsiteX25" fmla="*/ 371664 w 780788"/>
                <a:gd name="connsiteY25" fmla="*/ 606509 h 1387994"/>
                <a:gd name="connsiteX26" fmla="*/ 330032 w 780788"/>
                <a:gd name="connsiteY26" fmla="*/ 443764 h 1387994"/>
                <a:gd name="connsiteX27" fmla="*/ 323219 w 780788"/>
                <a:gd name="connsiteY27" fmla="*/ 337791 h 1387994"/>
                <a:gd name="connsiteX28" fmla="*/ 383018 w 780788"/>
                <a:gd name="connsiteY28" fmla="*/ 50148 h 1387994"/>
                <a:gd name="connsiteX29" fmla="*/ 507159 w 780788"/>
                <a:gd name="connsiteY29" fmla="*/ 189 h 1387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80788" h="1387994">
                  <a:moveTo>
                    <a:pt x="507159" y="189"/>
                  </a:moveTo>
                  <a:cubicBezTo>
                    <a:pt x="510186" y="189"/>
                    <a:pt x="519270" y="-568"/>
                    <a:pt x="527597" y="946"/>
                  </a:cubicBezTo>
                  <a:cubicBezTo>
                    <a:pt x="610104" y="15328"/>
                    <a:pt x="631299" y="10787"/>
                    <a:pt x="594209" y="105406"/>
                  </a:cubicBezTo>
                  <a:cubicBezTo>
                    <a:pt x="584368" y="130385"/>
                    <a:pt x="582097" y="147038"/>
                    <a:pt x="610104" y="164448"/>
                  </a:cubicBezTo>
                  <a:cubicBezTo>
                    <a:pt x="678988" y="208352"/>
                    <a:pt x="706238" y="282533"/>
                    <a:pt x="661577" y="350659"/>
                  </a:cubicBezTo>
                  <a:cubicBezTo>
                    <a:pt x="596479" y="450577"/>
                    <a:pt x="601778" y="547467"/>
                    <a:pt x="629786" y="656468"/>
                  </a:cubicBezTo>
                  <a:cubicBezTo>
                    <a:pt x="656279" y="757900"/>
                    <a:pt x="666876" y="863873"/>
                    <a:pt x="684286" y="968333"/>
                  </a:cubicBezTo>
                  <a:cubicBezTo>
                    <a:pt x="691099" y="1010722"/>
                    <a:pt x="706238" y="1046299"/>
                    <a:pt x="742571" y="1071279"/>
                  </a:cubicBezTo>
                  <a:cubicBezTo>
                    <a:pt x="784204" y="1100800"/>
                    <a:pt x="790259" y="1132592"/>
                    <a:pt x="768308" y="1180280"/>
                  </a:cubicBezTo>
                  <a:cubicBezTo>
                    <a:pt x="744842" y="1230996"/>
                    <a:pt x="723648" y="1282469"/>
                    <a:pt x="700939" y="1333184"/>
                  </a:cubicBezTo>
                  <a:cubicBezTo>
                    <a:pt x="697911" y="1340754"/>
                    <a:pt x="693369" y="1352108"/>
                    <a:pt x="687314" y="1352866"/>
                  </a:cubicBezTo>
                  <a:cubicBezTo>
                    <a:pt x="622973" y="1364220"/>
                    <a:pt x="566201" y="1408123"/>
                    <a:pt x="492777" y="1377088"/>
                  </a:cubicBezTo>
                  <a:cubicBezTo>
                    <a:pt x="447359" y="1358164"/>
                    <a:pt x="393616" y="1356650"/>
                    <a:pt x="343657" y="1352866"/>
                  </a:cubicBezTo>
                  <a:cubicBezTo>
                    <a:pt x="242225" y="1345296"/>
                    <a:pt x="140793" y="1342268"/>
                    <a:pt x="39362" y="1335456"/>
                  </a:cubicBezTo>
                  <a:cubicBezTo>
                    <a:pt x="25736" y="1334698"/>
                    <a:pt x="12868" y="1323344"/>
                    <a:pt x="0" y="1317289"/>
                  </a:cubicBezTo>
                  <a:cubicBezTo>
                    <a:pt x="9084" y="1304420"/>
                    <a:pt x="15896" y="1286254"/>
                    <a:pt x="28764" y="1280955"/>
                  </a:cubicBezTo>
                  <a:cubicBezTo>
                    <a:pt x="71153" y="1262031"/>
                    <a:pt x="115814" y="1248406"/>
                    <a:pt x="158203" y="1231753"/>
                  </a:cubicBezTo>
                  <a:cubicBezTo>
                    <a:pt x="172585" y="1225697"/>
                    <a:pt x="185454" y="1214343"/>
                    <a:pt x="199079" y="1206016"/>
                  </a:cubicBezTo>
                  <a:cubicBezTo>
                    <a:pt x="189995" y="1192391"/>
                    <a:pt x="182426" y="1178009"/>
                    <a:pt x="171829" y="1165898"/>
                  </a:cubicBezTo>
                  <a:cubicBezTo>
                    <a:pt x="163502" y="1156814"/>
                    <a:pt x="151391" y="1150759"/>
                    <a:pt x="142307" y="1142433"/>
                  </a:cubicBezTo>
                  <a:cubicBezTo>
                    <a:pt x="124140" y="1125779"/>
                    <a:pt x="122627" y="1107612"/>
                    <a:pt x="142307" y="1092473"/>
                  </a:cubicBezTo>
                  <a:cubicBezTo>
                    <a:pt x="186210" y="1058410"/>
                    <a:pt x="206648" y="1010722"/>
                    <a:pt x="218003" y="959250"/>
                  </a:cubicBezTo>
                  <a:cubicBezTo>
                    <a:pt x="224058" y="933513"/>
                    <a:pt x="234656" y="922916"/>
                    <a:pt x="260392" y="924429"/>
                  </a:cubicBezTo>
                  <a:cubicBezTo>
                    <a:pt x="298997" y="927457"/>
                    <a:pt x="325490" y="908534"/>
                    <a:pt x="342143" y="875228"/>
                  </a:cubicBezTo>
                  <a:cubicBezTo>
                    <a:pt x="379991" y="800289"/>
                    <a:pt x="398157" y="722323"/>
                    <a:pt x="382262" y="638301"/>
                  </a:cubicBezTo>
                  <a:cubicBezTo>
                    <a:pt x="379991" y="627704"/>
                    <a:pt x="379234" y="613322"/>
                    <a:pt x="371664" y="606509"/>
                  </a:cubicBezTo>
                  <a:cubicBezTo>
                    <a:pt x="325490" y="559578"/>
                    <a:pt x="332302" y="500536"/>
                    <a:pt x="330032" y="443764"/>
                  </a:cubicBezTo>
                  <a:cubicBezTo>
                    <a:pt x="328518" y="408187"/>
                    <a:pt x="327004" y="373367"/>
                    <a:pt x="323219" y="337791"/>
                  </a:cubicBezTo>
                  <a:cubicBezTo>
                    <a:pt x="311108" y="234845"/>
                    <a:pt x="358039" y="144767"/>
                    <a:pt x="383018" y="50148"/>
                  </a:cubicBezTo>
                  <a:cubicBezTo>
                    <a:pt x="393616" y="10787"/>
                    <a:pt x="426922" y="189"/>
                    <a:pt x="507159" y="189"/>
                  </a:cubicBezTo>
                  <a:close/>
                </a:path>
              </a:pathLst>
            </a:custGeom>
            <a:solidFill>
              <a:srgbClr val="44C8F5"/>
            </a:solidFill>
            <a:ln w="7565" cap="flat">
              <a:noFill/>
              <a:prstDash val="solid"/>
              <a:miter/>
            </a:ln>
          </p:spPr>
          <p:txBody>
            <a:bodyPr rtlCol="0" anchor="ctr"/>
            <a:lstStyle/>
            <a:p>
              <a:endParaRPr lang="nl-BE" sz="1200"/>
            </a:p>
          </p:txBody>
        </p:sp>
        <p:sp>
          <p:nvSpPr>
            <p:cNvPr id="20" name="Graphic 2">
              <a:extLst>
                <a:ext uri="{FF2B5EF4-FFF2-40B4-BE49-F238E27FC236}">
                  <a16:creationId xmlns:a16="http://schemas.microsoft.com/office/drawing/2014/main" id="{9E05484E-A5CB-4842-A503-8C49BBF1BC40}"/>
                </a:ext>
              </a:extLst>
            </p:cNvPr>
            <p:cNvSpPr/>
            <p:nvPr/>
          </p:nvSpPr>
          <p:spPr>
            <a:xfrm>
              <a:off x="5921253" y="2338107"/>
              <a:ext cx="749347" cy="574799"/>
            </a:xfrm>
            <a:custGeom>
              <a:avLst/>
              <a:gdLst>
                <a:gd name="connsiteX0" fmla="*/ 102513 w 749347"/>
                <a:gd name="connsiteY0" fmla="*/ 459889 h 574799"/>
                <a:gd name="connsiteX1" fmla="*/ 40443 w 749347"/>
                <a:gd name="connsiteY1" fmla="*/ 320610 h 574799"/>
                <a:gd name="connsiteX2" fmla="*/ 83589 w 749347"/>
                <a:gd name="connsiteY2" fmla="*/ 240373 h 574799"/>
                <a:gd name="connsiteX3" fmla="*/ 44228 w 749347"/>
                <a:gd name="connsiteY3" fmla="*/ 150295 h 574799"/>
                <a:gd name="connsiteX4" fmla="*/ 324 w 749347"/>
                <a:gd name="connsiteY4" fmla="*/ 119260 h 574799"/>
                <a:gd name="connsiteX5" fmla="*/ 83589 w 749347"/>
                <a:gd name="connsiteY5" fmla="*/ 39023 h 574799"/>
                <a:gd name="connsiteX6" fmla="*/ 130520 w 749347"/>
                <a:gd name="connsiteY6" fmla="*/ 82926 h 574799"/>
                <a:gd name="connsiteX7" fmla="*/ 196375 w 749347"/>
                <a:gd name="connsiteY7" fmla="*/ 115475 h 574799"/>
                <a:gd name="connsiteX8" fmla="*/ 296293 w 749347"/>
                <a:gd name="connsiteY8" fmla="*/ 83683 h 574799"/>
                <a:gd name="connsiteX9" fmla="*/ 375773 w 749347"/>
                <a:gd name="connsiteY9" fmla="*/ 120774 h 574799"/>
                <a:gd name="connsiteX10" fmla="*/ 418162 w 749347"/>
                <a:gd name="connsiteY10" fmla="*/ 140455 h 574799"/>
                <a:gd name="connsiteX11" fmla="*/ 496886 w 749347"/>
                <a:gd name="connsiteY11" fmla="*/ 101850 h 574799"/>
                <a:gd name="connsiteX12" fmla="*/ 632380 w 749347"/>
                <a:gd name="connsiteY12" fmla="*/ 12530 h 574799"/>
                <a:gd name="connsiteX13" fmla="*/ 734569 w 749347"/>
                <a:gd name="connsiteY13" fmla="*/ 71572 h 574799"/>
                <a:gd name="connsiteX14" fmla="*/ 735326 w 749347"/>
                <a:gd name="connsiteY14" fmla="*/ 347103 h 574799"/>
                <a:gd name="connsiteX15" fmla="*/ 637679 w 749347"/>
                <a:gd name="connsiteY15" fmla="*/ 490925 h 574799"/>
                <a:gd name="connsiteX16" fmla="*/ 502941 w 749347"/>
                <a:gd name="connsiteY16" fmla="*/ 561321 h 574799"/>
                <a:gd name="connsiteX17" fmla="*/ 300835 w 749347"/>
                <a:gd name="connsiteY17" fmla="*/ 534071 h 574799"/>
                <a:gd name="connsiteX18" fmla="*/ 102513 w 749347"/>
                <a:gd name="connsiteY18" fmla="*/ 459889 h 574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49347" h="574799">
                  <a:moveTo>
                    <a:pt x="102513" y="459889"/>
                  </a:moveTo>
                  <a:cubicBezTo>
                    <a:pt x="123708" y="394791"/>
                    <a:pt x="83589" y="359214"/>
                    <a:pt x="40443" y="320610"/>
                  </a:cubicBezTo>
                  <a:cubicBezTo>
                    <a:pt x="54825" y="294117"/>
                    <a:pt x="69964" y="267623"/>
                    <a:pt x="83589" y="240373"/>
                  </a:cubicBezTo>
                  <a:cubicBezTo>
                    <a:pt x="109325" y="188900"/>
                    <a:pt x="98728" y="166948"/>
                    <a:pt x="44228" y="150295"/>
                  </a:cubicBezTo>
                  <a:cubicBezTo>
                    <a:pt x="26817" y="144997"/>
                    <a:pt x="-3461" y="154837"/>
                    <a:pt x="324" y="119260"/>
                  </a:cubicBezTo>
                  <a:cubicBezTo>
                    <a:pt x="4109" y="83683"/>
                    <a:pt x="49526" y="40537"/>
                    <a:pt x="83589" y="39023"/>
                  </a:cubicBezTo>
                  <a:cubicBezTo>
                    <a:pt x="114624" y="38266"/>
                    <a:pt x="125221" y="57190"/>
                    <a:pt x="130520" y="82926"/>
                  </a:cubicBezTo>
                  <a:cubicBezTo>
                    <a:pt x="140360" y="130615"/>
                    <a:pt x="153986" y="135156"/>
                    <a:pt x="196375" y="115475"/>
                  </a:cubicBezTo>
                  <a:cubicBezTo>
                    <a:pt x="227410" y="101093"/>
                    <a:pt x="262230" y="92010"/>
                    <a:pt x="296293" y="83683"/>
                  </a:cubicBezTo>
                  <a:cubicBezTo>
                    <a:pt x="331113" y="75357"/>
                    <a:pt x="359120" y="82926"/>
                    <a:pt x="375773" y="120774"/>
                  </a:cubicBezTo>
                  <a:cubicBezTo>
                    <a:pt x="381072" y="132128"/>
                    <a:pt x="406808" y="144240"/>
                    <a:pt x="418162" y="140455"/>
                  </a:cubicBezTo>
                  <a:cubicBezTo>
                    <a:pt x="445413" y="132885"/>
                    <a:pt x="471906" y="116989"/>
                    <a:pt x="496886" y="101850"/>
                  </a:cubicBezTo>
                  <a:cubicBezTo>
                    <a:pt x="542303" y="73086"/>
                    <a:pt x="584692" y="38266"/>
                    <a:pt x="632380" y="12530"/>
                  </a:cubicBezTo>
                  <a:cubicBezTo>
                    <a:pt x="687638" y="-17748"/>
                    <a:pt x="726243" y="8745"/>
                    <a:pt x="734569" y="71572"/>
                  </a:cubicBezTo>
                  <a:cubicBezTo>
                    <a:pt x="746681" y="163920"/>
                    <a:pt x="760306" y="254755"/>
                    <a:pt x="735326" y="347103"/>
                  </a:cubicBezTo>
                  <a:cubicBezTo>
                    <a:pt x="718673" y="406903"/>
                    <a:pt x="689909" y="457618"/>
                    <a:pt x="637679" y="490925"/>
                  </a:cubicBezTo>
                  <a:cubicBezTo>
                    <a:pt x="595290" y="518175"/>
                    <a:pt x="549873" y="543154"/>
                    <a:pt x="502941" y="561321"/>
                  </a:cubicBezTo>
                  <a:cubicBezTo>
                    <a:pt x="432545" y="587815"/>
                    <a:pt x="364419" y="573432"/>
                    <a:pt x="300835" y="534071"/>
                  </a:cubicBezTo>
                  <a:cubicBezTo>
                    <a:pt x="240278" y="496223"/>
                    <a:pt x="179722" y="459132"/>
                    <a:pt x="102513" y="459889"/>
                  </a:cubicBezTo>
                  <a:close/>
                </a:path>
              </a:pathLst>
            </a:custGeom>
            <a:solidFill>
              <a:srgbClr val="44C8F5"/>
            </a:solidFill>
            <a:ln w="7565" cap="flat">
              <a:noFill/>
              <a:prstDash val="solid"/>
              <a:miter/>
            </a:ln>
          </p:spPr>
          <p:txBody>
            <a:bodyPr rtlCol="0" anchor="ctr"/>
            <a:lstStyle/>
            <a:p>
              <a:endParaRPr lang="nl-BE" sz="1200"/>
            </a:p>
          </p:txBody>
        </p:sp>
        <p:sp>
          <p:nvSpPr>
            <p:cNvPr id="21" name="Graphic 2">
              <a:extLst>
                <a:ext uri="{FF2B5EF4-FFF2-40B4-BE49-F238E27FC236}">
                  <a16:creationId xmlns:a16="http://schemas.microsoft.com/office/drawing/2014/main" id="{22CF1FB5-19EE-4ACC-8602-9F10CB205264}"/>
                </a:ext>
              </a:extLst>
            </p:cNvPr>
            <p:cNvSpPr/>
            <p:nvPr/>
          </p:nvSpPr>
          <p:spPr>
            <a:xfrm>
              <a:off x="6996794" y="3582957"/>
              <a:ext cx="521482" cy="561972"/>
            </a:xfrm>
            <a:custGeom>
              <a:avLst/>
              <a:gdLst>
                <a:gd name="connsiteX0" fmla="*/ 381162 w 521482"/>
                <a:gd name="connsiteY0" fmla="*/ 10598 h 561972"/>
                <a:gd name="connsiteX1" fmla="*/ 508330 w 521482"/>
                <a:gd name="connsiteY1" fmla="*/ 225572 h 561972"/>
                <a:gd name="connsiteX2" fmla="*/ 455343 w 521482"/>
                <a:gd name="connsiteY2" fmla="*/ 307323 h 561972"/>
                <a:gd name="connsiteX3" fmla="*/ 413711 w 521482"/>
                <a:gd name="connsiteY3" fmla="*/ 411783 h 561972"/>
                <a:gd name="connsiteX4" fmla="*/ 199493 w 521482"/>
                <a:gd name="connsiteY4" fmla="*/ 532896 h 561972"/>
                <a:gd name="connsiteX5" fmla="*/ 118499 w 521482"/>
                <a:gd name="connsiteY5" fmla="*/ 547277 h 561972"/>
                <a:gd name="connsiteX6" fmla="*/ 67783 w 521482"/>
                <a:gd name="connsiteY6" fmla="*/ 559389 h 561972"/>
                <a:gd name="connsiteX7" fmla="*/ 2685 w 521482"/>
                <a:gd name="connsiteY7" fmla="*/ 482936 h 561972"/>
                <a:gd name="connsiteX8" fmla="*/ 14796 w 521482"/>
                <a:gd name="connsiteY8" fmla="*/ 418595 h 561972"/>
                <a:gd name="connsiteX9" fmla="*/ 138937 w 521482"/>
                <a:gd name="connsiteY9" fmla="*/ 192266 h 561972"/>
                <a:gd name="connsiteX10" fmla="*/ 169972 w 521482"/>
                <a:gd name="connsiteY10" fmla="*/ 146849 h 561972"/>
                <a:gd name="connsiteX11" fmla="*/ 272918 w 521482"/>
                <a:gd name="connsiteY11" fmla="*/ 63584 h 561972"/>
                <a:gd name="connsiteX12" fmla="*/ 300168 w 521482"/>
                <a:gd name="connsiteY12" fmla="*/ 46174 h 561972"/>
                <a:gd name="connsiteX13" fmla="*/ 373592 w 521482"/>
                <a:gd name="connsiteY13" fmla="*/ 0 h 561972"/>
                <a:gd name="connsiteX14" fmla="*/ 381162 w 521482"/>
                <a:gd name="connsiteY14" fmla="*/ 10598 h 561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1482" h="561972">
                  <a:moveTo>
                    <a:pt x="381162" y="10598"/>
                  </a:moveTo>
                  <a:cubicBezTo>
                    <a:pt x="474267" y="10598"/>
                    <a:pt x="553747" y="144578"/>
                    <a:pt x="508330" y="225572"/>
                  </a:cubicBezTo>
                  <a:cubicBezTo>
                    <a:pt x="492434" y="253579"/>
                    <a:pt x="470482" y="278559"/>
                    <a:pt x="455343" y="307323"/>
                  </a:cubicBezTo>
                  <a:cubicBezTo>
                    <a:pt x="438690" y="340629"/>
                    <a:pt x="421280" y="375449"/>
                    <a:pt x="413711" y="411783"/>
                  </a:cubicBezTo>
                  <a:cubicBezTo>
                    <a:pt x="391759" y="509430"/>
                    <a:pt x="292598" y="568472"/>
                    <a:pt x="199493" y="532896"/>
                  </a:cubicBezTo>
                  <a:cubicBezTo>
                    <a:pt x="169215" y="521541"/>
                    <a:pt x="142721" y="510944"/>
                    <a:pt x="118499" y="547277"/>
                  </a:cubicBezTo>
                  <a:cubicBezTo>
                    <a:pt x="110929" y="558632"/>
                    <a:pt x="76866" y="566201"/>
                    <a:pt x="67783" y="559389"/>
                  </a:cubicBezTo>
                  <a:cubicBezTo>
                    <a:pt x="42047" y="538951"/>
                    <a:pt x="17067" y="512458"/>
                    <a:pt x="2685" y="482936"/>
                  </a:cubicBezTo>
                  <a:cubicBezTo>
                    <a:pt x="-4885" y="467041"/>
                    <a:pt x="4956" y="437519"/>
                    <a:pt x="14796" y="418595"/>
                  </a:cubicBezTo>
                  <a:cubicBezTo>
                    <a:pt x="54158" y="342143"/>
                    <a:pt x="96547" y="267205"/>
                    <a:pt x="138937" y="192266"/>
                  </a:cubicBezTo>
                  <a:cubicBezTo>
                    <a:pt x="148020" y="176370"/>
                    <a:pt x="161645" y="162745"/>
                    <a:pt x="169972" y="146849"/>
                  </a:cubicBezTo>
                  <a:cubicBezTo>
                    <a:pt x="191923" y="102946"/>
                    <a:pt x="208576" y="56015"/>
                    <a:pt x="272918" y="63584"/>
                  </a:cubicBezTo>
                  <a:cubicBezTo>
                    <a:pt x="281244" y="64341"/>
                    <a:pt x="291084" y="52230"/>
                    <a:pt x="300168" y="46174"/>
                  </a:cubicBezTo>
                  <a:cubicBezTo>
                    <a:pt x="324390" y="30278"/>
                    <a:pt x="348613" y="15139"/>
                    <a:pt x="373592" y="0"/>
                  </a:cubicBezTo>
                  <a:cubicBezTo>
                    <a:pt x="376620" y="3028"/>
                    <a:pt x="378891" y="6813"/>
                    <a:pt x="381162" y="10598"/>
                  </a:cubicBezTo>
                  <a:close/>
                </a:path>
              </a:pathLst>
            </a:custGeom>
            <a:solidFill>
              <a:srgbClr val="44C8F5"/>
            </a:solidFill>
            <a:ln w="7565" cap="flat">
              <a:noFill/>
              <a:prstDash val="solid"/>
              <a:miter/>
            </a:ln>
          </p:spPr>
          <p:txBody>
            <a:bodyPr rtlCol="0" anchor="ctr"/>
            <a:lstStyle/>
            <a:p>
              <a:endParaRPr lang="nl-BE" sz="1200"/>
            </a:p>
          </p:txBody>
        </p:sp>
        <p:sp>
          <p:nvSpPr>
            <p:cNvPr id="22" name="Graphic 2">
              <a:extLst>
                <a:ext uri="{FF2B5EF4-FFF2-40B4-BE49-F238E27FC236}">
                  <a16:creationId xmlns:a16="http://schemas.microsoft.com/office/drawing/2014/main" id="{7A8BFE6E-1F1E-41E8-9DF0-AEEECC7A88B6}"/>
                </a:ext>
              </a:extLst>
            </p:cNvPr>
            <p:cNvSpPr/>
            <p:nvPr/>
          </p:nvSpPr>
          <p:spPr>
            <a:xfrm>
              <a:off x="8859314" y="7069485"/>
              <a:ext cx="359821" cy="257493"/>
            </a:xfrm>
            <a:custGeom>
              <a:avLst/>
              <a:gdLst>
                <a:gd name="connsiteX0" fmla="*/ 158960 w 359821"/>
                <a:gd name="connsiteY0" fmla="*/ 0 h 257493"/>
                <a:gd name="connsiteX1" fmla="*/ 323219 w 359821"/>
                <a:gd name="connsiteY1" fmla="*/ 11354 h 257493"/>
                <a:gd name="connsiteX2" fmla="*/ 359553 w 359821"/>
                <a:gd name="connsiteY2" fmla="*/ 50716 h 257493"/>
                <a:gd name="connsiteX3" fmla="*/ 347441 w 359821"/>
                <a:gd name="connsiteY3" fmla="*/ 197565 h 257493"/>
                <a:gd name="connsiteX4" fmla="*/ 300511 w 359821"/>
                <a:gd name="connsiteY4" fmla="*/ 255850 h 257493"/>
                <a:gd name="connsiteX5" fmla="*/ 242982 w 359821"/>
                <a:gd name="connsiteY5" fmla="*/ 236169 h 257493"/>
                <a:gd name="connsiteX6" fmla="*/ 79480 w 359821"/>
                <a:gd name="connsiteY6" fmla="*/ 133224 h 257493"/>
                <a:gd name="connsiteX7" fmla="*/ 21195 w 359821"/>
                <a:gd name="connsiteY7" fmla="*/ 100675 h 257493"/>
                <a:gd name="connsiteX8" fmla="*/ 0 w 359821"/>
                <a:gd name="connsiteY8" fmla="*/ 29521 h 257493"/>
                <a:gd name="connsiteX9" fmla="*/ 43903 w 359821"/>
                <a:gd name="connsiteY9" fmla="*/ 4542 h 257493"/>
                <a:gd name="connsiteX10" fmla="*/ 158203 w 359821"/>
                <a:gd name="connsiteY10" fmla="*/ 3028 h 257493"/>
                <a:gd name="connsiteX11" fmla="*/ 158960 w 359821"/>
                <a:gd name="connsiteY11" fmla="*/ 0 h 25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9821" h="257493">
                  <a:moveTo>
                    <a:pt x="158960" y="0"/>
                  </a:moveTo>
                  <a:cubicBezTo>
                    <a:pt x="213461" y="3785"/>
                    <a:pt x="268719" y="9083"/>
                    <a:pt x="323219" y="11354"/>
                  </a:cubicBezTo>
                  <a:cubicBezTo>
                    <a:pt x="349713" y="12868"/>
                    <a:pt x="361824" y="24222"/>
                    <a:pt x="359553" y="50716"/>
                  </a:cubicBezTo>
                  <a:cubicBezTo>
                    <a:pt x="355768" y="99918"/>
                    <a:pt x="357282" y="149877"/>
                    <a:pt x="347441" y="197565"/>
                  </a:cubicBezTo>
                  <a:cubicBezTo>
                    <a:pt x="342900" y="220273"/>
                    <a:pt x="320948" y="245253"/>
                    <a:pt x="300511" y="255850"/>
                  </a:cubicBezTo>
                  <a:cubicBezTo>
                    <a:pt x="288399" y="262663"/>
                    <a:pt x="261149" y="246767"/>
                    <a:pt x="242982" y="236169"/>
                  </a:cubicBezTo>
                  <a:cubicBezTo>
                    <a:pt x="187724" y="202863"/>
                    <a:pt x="134738" y="166530"/>
                    <a:pt x="79480" y="133224"/>
                  </a:cubicBezTo>
                  <a:cubicBezTo>
                    <a:pt x="60556" y="121113"/>
                    <a:pt x="33306" y="117328"/>
                    <a:pt x="21195" y="100675"/>
                  </a:cubicBezTo>
                  <a:cubicBezTo>
                    <a:pt x="6812" y="81751"/>
                    <a:pt x="0" y="53744"/>
                    <a:pt x="0" y="29521"/>
                  </a:cubicBezTo>
                  <a:cubicBezTo>
                    <a:pt x="0" y="21195"/>
                    <a:pt x="28007" y="6056"/>
                    <a:pt x="43903" y="4542"/>
                  </a:cubicBezTo>
                  <a:cubicBezTo>
                    <a:pt x="81751" y="757"/>
                    <a:pt x="120355" y="3028"/>
                    <a:pt x="158203" y="3028"/>
                  </a:cubicBezTo>
                  <a:cubicBezTo>
                    <a:pt x="158203" y="3028"/>
                    <a:pt x="158203" y="1514"/>
                    <a:pt x="158960" y="0"/>
                  </a:cubicBezTo>
                  <a:close/>
                </a:path>
              </a:pathLst>
            </a:custGeom>
            <a:solidFill>
              <a:srgbClr val="44C8F5"/>
            </a:solidFill>
            <a:ln w="7565" cap="flat">
              <a:noFill/>
              <a:prstDash val="solid"/>
              <a:miter/>
            </a:ln>
          </p:spPr>
          <p:txBody>
            <a:bodyPr rtlCol="0" anchor="ctr"/>
            <a:lstStyle/>
            <a:p>
              <a:endParaRPr lang="nl-BE" sz="1200"/>
            </a:p>
          </p:txBody>
        </p:sp>
        <p:sp>
          <p:nvSpPr>
            <p:cNvPr id="23" name="Graphic 2">
              <a:extLst>
                <a:ext uri="{FF2B5EF4-FFF2-40B4-BE49-F238E27FC236}">
                  <a16:creationId xmlns:a16="http://schemas.microsoft.com/office/drawing/2014/main" id="{ACF6E2F7-8A3D-4388-AF5B-9A6DE04409D8}"/>
                </a:ext>
              </a:extLst>
            </p:cNvPr>
            <p:cNvSpPr/>
            <p:nvPr/>
          </p:nvSpPr>
          <p:spPr>
            <a:xfrm>
              <a:off x="8416214" y="6494741"/>
              <a:ext cx="147065" cy="318893"/>
            </a:xfrm>
            <a:custGeom>
              <a:avLst/>
              <a:gdLst>
                <a:gd name="connsiteX0" fmla="*/ 26018 w 147065"/>
                <a:gd name="connsiteY0" fmla="*/ 318894 h 318893"/>
                <a:gd name="connsiteX1" fmla="*/ 4067 w 147065"/>
                <a:gd name="connsiteY1" fmla="*/ 30494 h 318893"/>
                <a:gd name="connsiteX2" fmla="*/ 44942 w 147065"/>
                <a:gd name="connsiteY2" fmla="*/ 216 h 318893"/>
                <a:gd name="connsiteX3" fmla="*/ 131991 w 147065"/>
                <a:gd name="connsiteY3" fmla="*/ 216 h 318893"/>
                <a:gd name="connsiteX4" fmla="*/ 133505 w 147065"/>
                <a:gd name="connsiteY4" fmla="*/ 225788 h 318893"/>
                <a:gd name="connsiteX5" fmla="*/ 109283 w 147065"/>
                <a:gd name="connsiteY5" fmla="*/ 253796 h 318893"/>
                <a:gd name="connsiteX6" fmla="*/ 26018 w 147065"/>
                <a:gd name="connsiteY6" fmla="*/ 318894 h 318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065" h="318893">
                  <a:moveTo>
                    <a:pt x="26018" y="318894"/>
                  </a:moveTo>
                  <a:cubicBezTo>
                    <a:pt x="-2746" y="223518"/>
                    <a:pt x="-3503" y="127384"/>
                    <a:pt x="4067" y="30494"/>
                  </a:cubicBezTo>
                  <a:cubicBezTo>
                    <a:pt x="6337" y="4758"/>
                    <a:pt x="22233" y="-1298"/>
                    <a:pt x="44942" y="216"/>
                  </a:cubicBezTo>
                  <a:cubicBezTo>
                    <a:pt x="71435" y="1730"/>
                    <a:pt x="97929" y="216"/>
                    <a:pt x="131991" y="216"/>
                  </a:cubicBezTo>
                  <a:cubicBezTo>
                    <a:pt x="141075" y="72127"/>
                    <a:pt x="159999" y="147822"/>
                    <a:pt x="133505" y="225788"/>
                  </a:cubicBezTo>
                  <a:cubicBezTo>
                    <a:pt x="129721" y="236386"/>
                    <a:pt x="119124" y="246226"/>
                    <a:pt x="109283" y="253796"/>
                  </a:cubicBezTo>
                  <a:cubicBezTo>
                    <a:pt x="84304" y="274990"/>
                    <a:pt x="57810" y="294671"/>
                    <a:pt x="26018" y="318894"/>
                  </a:cubicBezTo>
                  <a:close/>
                </a:path>
              </a:pathLst>
            </a:custGeom>
            <a:solidFill>
              <a:srgbClr val="44C8F5"/>
            </a:solidFill>
            <a:ln w="7565" cap="flat">
              <a:noFill/>
              <a:prstDash val="solid"/>
              <a:miter/>
            </a:ln>
          </p:spPr>
          <p:txBody>
            <a:bodyPr rtlCol="0" anchor="ctr"/>
            <a:lstStyle/>
            <a:p>
              <a:endParaRPr lang="nl-BE" sz="1200"/>
            </a:p>
          </p:txBody>
        </p:sp>
        <p:sp>
          <p:nvSpPr>
            <p:cNvPr id="24" name="Graphic 2">
              <a:extLst>
                <a:ext uri="{FF2B5EF4-FFF2-40B4-BE49-F238E27FC236}">
                  <a16:creationId xmlns:a16="http://schemas.microsoft.com/office/drawing/2014/main" id="{389E4F1D-117D-4AAA-B9D2-528A3BA78FC3}"/>
                </a:ext>
              </a:extLst>
            </p:cNvPr>
            <p:cNvSpPr/>
            <p:nvPr/>
          </p:nvSpPr>
          <p:spPr>
            <a:xfrm>
              <a:off x="9046495" y="3996799"/>
              <a:ext cx="134080" cy="169769"/>
            </a:xfrm>
            <a:custGeom>
              <a:avLst/>
              <a:gdLst>
                <a:gd name="connsiteX0" fmla="*/ 18710 w 134080"/>
                <a:gd name="connsiteY0" fmla="*/ 169769 h 169769"/>
                <a:gd name="connsiteX1" fmla="*/ 63370 w 134080"/>
                <a:gd name="connsiteY1" fmla="*/ 2482 h 169769"/>
                <a:gd name="connsiteX2" fmla="*/ 126954 w 134080"/>
                <a:gd name="connsiteY2" fmla="*/ 13080 h 169769"/>
                <a:gd name="connsiteX3" fmla="*/ 129225 w 134080"/>
                <a:gd name="connsiteY3" fmla="*/ 83476 h 169769"/>
                <a:gd name="connsiteX4" fmla="*/ 98947 w 134080"/>
                <a:gd name="connsiteY4" fmla="*/ 117539 h 169769"/>
                <a:gd name="connsiteX5" fmla="*/ 18710 w 134080"/>
                <a:gd name="connsiteY5" fmla="*/ 169769 h 169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080" h="169769">
                  <a:moveTo>
                    <a:pt x="18710" y="169769"/>
                  </a:moveTo>
                  <a:cubicBezTo>
                    <a:pt x="-18381" y="101643"/>
                    <a:pt x="1300" y="19135"/>
                    <a:pt x="63370" y="2482"/>
                  </a:cubicBezTo>
                  <a:cubicBezTo>
                    <a:pt x="83051" y="-2817"/>
                    <a:pt x="117871" y="211"/>
                    <a:pt x="126954" y="13080"/>
                  </a:cubicBezTo>
                  <a:cubicBezTo>
                    <a:pt x="138309" y="29733"/>
                    <a:pt x="133767" y="60011"/>
                    <a:pt x="129225" y="83476"/>
                  </a:cubicBezTo>
                  <a:cubicBezTo>
                    <a:pt x="126954" y="96345"/>
                    <a:pt x="111815" y="108456"/>
                    <a:pt x="98947" y="117539"/>
                  </a:cubicBezTo>
                  <a:cubicBezTo>
                    <a:pt x="73967" y="135706"/>
                    <a:pt x="46717" y="151602"/>
                    <a:pt x="18710" y="169769"/>
                  </a:cubicBezTo>
                  <a:close/>
                </a:path>
              </a:pathLst>
            </a:custGeom>
            <a:solidFill>
              <a:srgbClr val="44C8F5"/>
            </a:solidFill>
            <a:ln w="7565" cap="flat">
              <a:noFill/>
              <a:prstDash val="solid"/>
              <a:miter/>
            </a:ln>
          </p:spPr>
          <p:txBody>
            <a:bodyPr rtlCol="0" anchor="ctr"/>
            <a:lstStyle/>
            <a:p>
              <a:endParaRPr lang="nl-BE" sz="1200"/>
            </a:p>
          </p:txBody>
        </p:sp>
        <p:sp>
          <p:nvSpPr>
            <p:cNvPr id="25" name="Graphic 2">
              <a:extLst>
                <a:ext uri="{FF2B5EF4-FFF2-40B4-BE49-F238E27FC236}">
                  <a16:creationId xmlns:a16="http://schemas.microsoft.com/office/drawing/2014/main" id="{05D12D4B-6A0C-443B-9CA5-134AFEE24FC3}"/>
                </a:ext>
              </a:extLst>
            </p:cNvPr>
            <p:cNvSpPr/>
            <p:nvPr/>
          </p:nvSpPr>
          <p:spPr>
            <a:xfrm>
              <a:off x="7624861" y="6494957"/>
              <a:ext cx="133672" cy="167435"/>
            </a:xfrm>
            <a:custGeom>
              <a:avLst/>
              <a:gdLst>
                <a:gd name="connsiteX0" fmla="*/ 86911 w 133672"/>
                <a:gd name="connsiteY0" fmla="*/ 0 h 167435"/>
                <a:gd name="connsiteX1" fmla="*/ 132329 w 133672"/>
                <a:gd name="connsiteY1" fmla="*/ 44660 h 167435"/>
                <a:gd name="connsiteX2" fmla="*/ 101294 w 133672"/>
                <a:gd name="connsiteY2" fmla="*/ 135495 h 167435"/>
                <a:gd name="connsiteX3" fmla="*/ 36196 w 133672"/>
                <a:gd name="connsiteY3" fmla="*/ 158960 h 167435"/>
                <a:gd name="connsiteX4" fmla="*/ 5918 w 133672"/>
                <a:gd name="connsiteY4" fmla="*/ 75695 h 167435"/>
                <a:gd name="connsiteX5" fmla="*/ 66474 w 133672"/>
                <a:gd name="connsiteY5" fmla="*/ 7570 h 167435"/>
                <a:gd name="connsiteX6" fmla="*/ 86911 w 133672"/>
                <a:gd name="connsiteY6" fmla="*/ 0 h 167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672" h="167435">
                  <a:moveTo>
                    <a:pt x="86911" y="0"/>
                  </a:moveTo>
                  <a:cubicBezTo>
                    <a:pt x="119461" y="757"/>
                    <a:pt x="139141" y="14382"/>
                    <a:pt x="132329" y="44660"/>
                  </a:cubicBezTo>
                  <a:cubicBezTo>
                    <a:pt x="125516" y="75695"/>
                    <a:pt x="114919" y="106730"/>
                    <a:pt x="101294" y="135495"/>
                  </a:cubicBezTo>
                  <a:cubicBezTo>
                    <a:pt x="89183" y="161231"/>
                    <a:pt x="67988" y="178641"/>
                    <a:pt x="36196" y="158960"/>
                  </a:cubicBezTo>
                  <a:cubicBezTo>
                    <a:pt x="8188" y="141550"/>
                    <a:pt x="-9979" y="98404"/>
                    <a:pt x="5918" y="75695"/>
                  </a:cubicBezTo>
                  <a:cubicBezTo>
                    <a:pt x="23328" y="50716"/>
                    <a:pt x="45279" y="29521"/>
                    <a:pt x="66474" y="7570"/>
                  </a:cubicBezTo>
                  <a:cubicBezTo>
                    <a:pt x="71772" y="1514"/>
                    <a:pt x="82370" y="1514"/>
                    <a:pt x="86911" y="0"/>
                  </a:cubicBezTo>
                  <a:close/>
                </a:path>
              </a:pathLst>
            </a:custGeom>
            <a:solidFill>
              <a:srgbClr val="44C8F5"/>
            </a:solidFill>
            <a:ln w="7565" cap="flat">
              <a:noFill/>
              <a:prstDash val="solid"/>
              <a:miter/>
            </a:ln>
          </p:spPr>
          <p:txBody>
            <a:bodyPr rtlCol="0" anchor="ctr"/>
            <a:lstStyle/>
            <a:p>
              <a:endParaRPr lang="nl-BE" sz="1200"/>
            </a:p>
          </p:txBody>
        </p:sp>
        <p:sp>
          <p:nvSpPr>
            <p:cNvPr id="26" name="Graphic 2">
              <a:extLst>
                <a:ext uri="{FF2B5EF4-FFF2-40B4-BE49-F238E27FC236}">
                  <a16:creationId xmlns:a16="http://schemas.microsoft.com/office/drawing/2014/main" id="{53B52410-332C-4201-AAC1-96B4E0BE99B8}"/>
                </a:ext>
              </a:extLst>
            </p:cNvPr>
            <p:cNvSpPr/>
            <p:nvPr/>
          </p:nvSpPr>
          <p:spPr>
            <a:xfrm>
              <a:off x="10092406" y="3480011"/>
              <a:ext cx="127910" cy="189995"/>
            </a:xfrm>
            <a:custGeom>
              <a:avLst/>
              <a:gdLst>
                <a:gd name="connsiteX0" fmla="*/ 127910 w 127910"/>
                <a:gd name="connsiteY0" fmla="*/ 15896 h 189995"/>
                <a:gd name="connsiteX1" fmla="*/ 21937 w 127910"/>
                <a:gd name="connsiteY1" fmla="*/ 189995 h 189995"/>
                <a:gd name="connsiteX2" fmla="*/ 5284 w 127910"/>
                <a:gd name="connsiteY2" fmla="*/ 183940 h 189995"/>
                <a:gd name="connsiteX3" fmla="*/ 21937 w 127910"/>
                <a:gd name="connsiteY3" fmla="*/ 29521 h 189995"/>
                <a:gd name="connsiteX4" fmla="*/ 115042 w 127910"/>
                <a:gd name="connsiteY4" fmla="*/ 0 h 189995"/>
                <a:gd name="connsiteX5" fmla="*/ 127910 w 127910"/>
                <a:gd name="connsiteY5" fmla="*/ 15896 h 189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7910" h="189995">
                  <a:moveTo>
                    <a:pt x="127910" y="15896"/>
                  </a:moveTo>
                  <a:cubicBezTo>
                    <a:pt x="92334" y="74181"/>
                    <a:pt x="57513" y="131710"/>
                    <a:pt x="21937" y="189995"/>
                  </a:cubicBezTo>
                  <a:cubicBezTo>
                    <a:pt x="16638" y="187724"/>
                    <a:pt x="10582" y="185454"/>
                    <a:pt x="5284" y="183940"/>
                  </a:cubicBezTo>
                  <a:cubicBezTo>
                    <a:pt x="-772" y="130953"/>
                    <a:pt x="-7585" y="74181"/>
                    <a:pt x="21937" y="29521"/>
                  </a:cubicBezTo>
                  <a:cubicBezTo>
                    <a:pt x="36319" y="8326"/>
                    <a:pt x="83250" y="9083"/>
                    <a:pt x="115042" y="0"/>
                  </a:cubicBezTo>
                  <a:cubicBezTo>
                    <a:pt x="119584" y="4542"/>
                    <a:pt x="124126" y="10597"/>
                    <a:pt x="127910" y="15896"/>
                  </a:cubicBezTo>
                  <a:close/>
                </a:path>
              </a:pathLst>
            </a:custGeom>
            <a:solidFill>
              <a:srgbClr val="44C8F5"/>
            </a:solidFill>
            <a:ln w="7565" cap="flat">
              <a:noFill/>
              <a:prstDash val="solid"/>
              <a:miter/>
            </a:ln>
          </p:spPr>
          <p:txBody>
            <a:bodyPr rtlCol="0" anchor="ctr"/>
            <a:lstStyle/>
            <a:p>
              <a:endParaRPr lang="nl-BE" sz="1200"/>
            </a:p>
          </p:txBody>
        </p:sp>
        <p:sp>
          <p:nvSpPr>
            <p:cNvPr id="27" name="Graphic 2">
              <a:extLst>
                <a:ext uri="{FF2B5EF4-FFF2-40B4-BE49-F238E27FC236}">
                  <a16:creationId xmlns:a16="http://schemas.microsoft.com/office/drawing/2014/main" id="{79E5C9DC-89B7-4F14-88CC-2CF3FB96FB22}"/>
                </a:ext>
              </a:extLst>
            </p:cNvPr>
            <p:cNvSpPr/>
            <p:nvPr/>
          </p:nvSpPr>
          <p:spPr>
            <a:xfrm>
              <a:off x="8483770" y="6192933"/>
              <a:ext cx="81184" cy="203620"/>
            </a:xfrm>
            <a:custGeom>
              <a:avLst/>
              <a:gdLst>
                <a:gd name="connsiteX0" fmla="*/ 53082 w 81184"/>
                <a:gd name="connsiteY0" fmla="*/ 0 h 203620"/>
                <a:gd name="connsiteX1" fmla="*/ 53082 w 81184"/>
                <a:gd name="connsiteY1" fmla="*/ 203621 h 203620"/>
                <a:gd name="connsiteX2" fmla="*/ 53082 w 81184"/>
                <a:gd name="connsiteY2" fmla="*/ 0 h 203620"/>
              </a:gdLst>
              <a:ahLst/>
              <a:cxnLst>
                <a:cxn ang="0">
                  <a:pos x="connsiteX0" y="connsiteY0"/>
                </a:cxn>
                <a:cxn ang="0">
                  <a:pos x="connsiteX1" y="connsiteY1"/>
                </a:cxn>
                <a:cxn ang="0">
                  <a:pos x="connsiteX2" y="connsiteY2"/>
                </a:cxn>
              </a:cxnLst>
              <a:rect l="l" t="t" r="r" b="b"/>
              <a:pathLst>
                <a:path w="81184" h="203620">
                  <a:moveTo>
                    <a:pt x="53082" y="0"/>
                  </a:moveTo>
                  <a:cubicBezTo>
                    <a:pt x="90929" y="51473"/>
                    <a:pt x="90173" y="142308"/>
                    <a:pt x="53082" y="203621"/>
                  </a:cubicBezTo>
                  <a:cubicBezTo>
                    <a:pt x="-17315" y="123384"/>
                    <a:pt x="-18072" y="94619"/>
                    <a:pt x="53082" y="0"/>
                  </a:cubicBezTo>
                  <a:close/>
                </a:path>
              </a:pathLst>
            </a:custGeom>
            <a:solidFill>
              <a:srgbClr val="44C8F5"/>
            </a:solidFill>
            <a:ln w="7565" cap="flat">
              <a:noFill/>
              <a:prstDash val="solid"/>
              <a:miter/>
            </a:ln>
          </p:spPr>
          <p:txBody>
            <a:bodyPr rtlCol="0" anchor="ctr"/>
            <a:lstStyle/>
            <a:p>
              <a:endParaRPr lang="nl-BE" sz="1200"/>
            </a:p>
          </p:txBody>
        </p:sp>
        <p:sp>
          <p:nvSpPr>
            <p:cNvPr id="28" name="Graphic 2">
              <a:extLst>
                <a:ext uri="{FF2B5EF4-FFF2-40B4-BE49-F238E27FC236}">
                  <a16:creationId xmlns:a16="http://schemas.microsoft.com/office/drawing/2014/main" id="{DD9EC03D-0C7A-4318-B18F-1A4BEBBBC59A}"/>
                </a:ext>
              </a:extLst>
            </p:cNvPr>
            <p:cNvSpPr/>
            <p:nvPr/>
          </p:nvSpPr>
          <p:spPr>
            <a:xfrm>
              <a:off x="9735109" y="3688930"/>
              <a:ext cx="96889" cy="120655"/>
            </a:xfrm>
            <a:custGeom>
              <a:avLst/>
              <a:gdLst>
                <a:gd name="connsiteX0" fmla="*/ 96890 w 96889"/>
                <a:gd name="connsiteY0" fmla="*/ 62070 h 120655"/>
                <a:gd name="connsiteX1" fmla="*/ 59800 w 96889"/>
                <a:gd name="connsiteY1" fmla="*/ 112029 h 120655"/>
                <a:gd name="connsiteX2" fmla="*/ 9840 w 96889"/>
                <a:gd name="connsiteY2" fmla="*/ 116571 h 120655"/>
                <a:gd name="connsiteX3" fmla="*/ 0 w 96889"/>
                <a:gd name="connsiteY3" fmla="*/ 68126 h 120655"/>
                <a:gd name="connsiteX4" fmla="*/ 11354 w 96889"/>
                <a:gd name="connsiteY4" fmla="*/ 41632 h 120655"/>
                <a:gd name="connsiteX5" fmla="*/ 59800 w 96889"/>
                <a:gd name="connsiteY5" fmla="*/ 0 h 120655"/>
                <a:gd name="connsiteX6" fmla="*/ 96890 w 96889"/>
                <a:gd name="connsiteY6" fmla="*/ 62070 h 120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889" h="120655">
                  <a:moveTo>
                    <a:pt x="96890" y="62070"/>
                  </a:moveTo>
                  <a:cubicBezTo>
                    <a:pt x="82508" y="81751"/>
                    <a:pt x="74181" y="102189"/>
                    <a:pt x="59800" y="112029"/>
                  </a:cubicBezTo>
                  <a:cubicBezTo>
                    <a:pt x="46931" y="120356"/>
                    <a:pt x="21194" y="124141"/>
                    <a:pt x="9840" y="116571"/>
                  </a:cubicBezTo>
                  <a:cubicBezTo>
                    <a:pt x="0" y="109758"/>
                    <a:pt x="757" y="84779"/>
                    <a:pt x="0" y="68126"/>
                  </a:cubicBezTo>
                  <a:cubicBezTo>
                    <a:pt x="0" y="59043"/>
                    <a:pt x="4542" y="48445"/>
                    <a:pt x="11354" y="41632"/>
                  </a:cubicBezTo>
                  <a:cubicBezTo>
                    <a:pt x="26493" y="26493"/>
                    <a:pt x="43146" y="13625"/>
                    <a:pt x="59800" y="0"/>
                  </a:cubicBezTo>
                  <a:cubicBezTo>
                    <a:pt x="70396" y="18924"/>
                    <a:pt x="81750" y="37848"/>
                    <a:pt x="96890" y="62070"/>
                  </a:cubicBezTo>
                  <a:close/>
                </a:path>
              </a:pathLst>
            </a:custGeom>
            <a:solidFill>
              <a:srgbClr val="44C8F5"/>
            </a:solidFill>
            <a:ln w="7565" cap="flat">
              <a:noFill/>
              <a:prstDash val="solid"/>
              <a:miter/>
            </a:ln>
          </p:spPr>
          <p:txBody>
            <a:bodyPr rtlCol="0" anchor="ctr"/>
            <a:lstStyle/>
            <a:p>
              <a:endParaRPr lang="nl-BE" sz="1200"/>
            </a:p>
          </p:txBody>
        </p:sp>
        <p:sp>
          <p:nvSpPr>
            <p:cNvPr id="29" name="Graphic 2">
              <a:extLst>
                <a:ext uri="{FF2B5EF4-FFF2-40B4-BE49-F238E27FC236}">
                  <a16:creationId xmlns:a16="http://schemas.microsoft.com/office/drawing/2014/main" id="{F794824A-7036-40AE-B0BB-6D74484083D3}"/>
                </a:ext>
              </a:extLst>
            </p:cNvPr>
            <p:cNvSpPr/>
            <p:nvPr/>
          </p:nvSpPr>
          <p:spPr>
            <a:xfrm>
              <a:off x="9835473" y="7064943"/>
              <a:ext cx="67008" cy="87806"/>
            </a:xfrm>
            <a:custGeom>
              <a:avLst/>
              <a:gdLst>
                <a:gd name="connsiteX0" fmla="*/ 33617 w 67008"/>
                <a:gd name="connsiteY0" fmla="*/ 0 h 87806"/>
                <a:gd name="connsiteX1" fmla="*/ 66923 w 67008"/>
                <a:gd name="connsiteY1" fmla="*/ 43146 h 87806"/>
                <a:gd name="connsiteX2" fmla="*/ 39673 w 67008"/>
                <a:gd name="connsiteY2" fmla="*/ 87807 h 87806"/>
                <a:gd name="connsiteX3" fmla="*/ 311 w 67008"/>
                <a:gd name="connsiteY3" fmla="*/ 39362 h 87806"/>
                <a:gd name="connsiteX4" fmla="*/ 33617 w 67008"/>
                <a:gd name="connsiteY4" fmla="*/ 0 h 87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008" h="87806">
                  <a:moveTo>
                    <a:pt x="33617" y="0"/>
                  </a:moveTo>
                  <a:cubicBezTo>
                    <a:pt x="49513" y="19681"/>
                    <a:pt x="68437" y="32549"/>
                    <a:pt x="66923" y="43146"/>
                  </a:cubicBezTo>
                  <a:cubicBezTo>
                    <a:pt x="64652" y="59042"/>
                    <a:pt x="49513" y="73425"/>
                    <a:pt x="39673" y="87807"/>
                  </a:cubicBezTo>
                  <a:cubicBezTo>
                    <a:pt x="26047" y="71911"/>
                    <a:pt x="9395" y="57529"/>
                    <a:pt x="311" y="39362"/>
                  </a:cubicBezTo>
                  <a:cubicBezTo>
                    <a:pt x="-2716" y="34820"/>
                    <a:pt x="16964" y="18924"/>
                    <a:pt x="33617" y="0"/>
                  </a:cubicBezTo>
                  <a:close/>
                </a:path>
              </a:pathLst>
            </a:custGeom>
            <a:solidFill>
              <a:srgbClr val="44C8F5"/>
            </a:solidFill>
            <a:ln w="7565" cap="flat">
              <a:noFill/>
              <a:prstDash val="solid"/>
              <a:miter/>
            </a:ln>
          </p:spPr>
          <p:txBody>
            <a:bodyPr rtlCol="0" anchor="ctr"/>
            <a:lstStyle/>
            <a:p>
              <a:endParaRPr lang="nl-BE" sz="1200"/>
            </a:p>
          </p:txBody>
        </p:sp>
        <p:sp>
          <p:nvSpPr>
            <p:cNvPr id="52" name="Graphic 2">
              <a:extLst>
                <a:ext uri="{FF2B5EF4-FFF2-40B4-BE49-F238E27FC236}">
                  <a16:creationId xmlns:a16="http://schemas.microsoft.com/office/drawing/2014/main" id="{5BCE770B-A278-4404-813F-7F09659A9803}"/>
                </a:ext>
              </a:extLst>
            </p:cNvPr>
            <p:cNvSpPr/>
            <p:nvPr userDrawn="1"/>
          </p:nvSpPr>
          <p:spPr>
            <a:xfrm>
              <a:off x="7303118" y="3194450"/>
              <a:ext cx="780788" cy="1387994"/>
            </a:xfrm>
            <a:custGeom>
              <a:avLst/>
              <a:gdLst>
                <a:gd name="connsiteX0" fmla="*/ 507159 w 780788"/>
                <a:gd name="connsiteY0" fmla="*/ 189 h 1387994"/>
                <a:gd name="connsiteX1" fmla="*/ 527597 w 780788"/>
                <a:gd name="connsiteY1" fmla="*/ 946 h 1387994"/>
                <a:gd name="connsiteX2" fmla="*/ 594209 w 780788"/>
                <a:gd name="connsiteY2" fmla="*/ 105406 h 1387994"/>
                <a:gd name="connsiteX3" fmla="*/ 610104 w 780788"/>
                <a:gd name="connsiteY3" fmla="*/ 164448 h 1387994"/>
                <a:gd name="connsiteX4" fmla="*/ 661577 w 780788"/>
                <a:gd name="connsiteY4" fmla="*/ 350659 h 1387994"/>
                <a:gd name="connsiteX5" fmla="*/ 629786 w 780788"/>
                <a:gd name="connsiteY5" fmla="*/ 656468 h 1387994"/>
                <a:gd name="connsiteX6" fmla="*/ 684286 w 780788"/>
                <a:gd name="connsiteY6" fmla="*/ 968333 h 1387994"/>
                <a:gd name="connsiteX7" fmla="*/ 742571 w 780788"/>
                <a:gd name="connsiteY7" fmla="*/ 1071279 h 1387994"/>
                <a:gd name="connsiteX8" fmla="*/ 768308 w 780788"/>
                <a:gd name="connsiteY8" fmla="*/ 1180280 h 1387994"/>
                <a:gd name="connsiteX9" fmla="*/ 700939 w 780788"/>
                <a:gd name="connsiteY9" fmla="*/ 1333184 h 1387994"/>
                <a:gd name="connsiteX10" fmla="*/ 687314 w 780788"/>
                <a:gd name="connsiteY10" fmla="*/ 1352866 h 1387994"/>
                <a:gd name="connsiteX11" fmla="*/ 492777 w 780788"/>
                <a:gd name="connsiteY11" fmla="*/ 1377088 h 1387994"/>
                <a:gd name="connsiteX12" fmla="*/ 343657 w 780788"/>
                <a:gd name="connsiteY12" fmla="*/ 1352866 h 1387994"/>
                <a:gd name="connsiteX13" fmla="*/ 39362 w 780788"/>
                <a:gd name="connsiteY13" fmla="*/ 1335456 h 1387994"/>
                <a:gd name="connsiteX14" fmla="*/ 0 w 780788"/>
                <a:gd name="connsiteY14" fmla="*/ 1317289 h 1387994"/>
                <a:gd name="connsiteX15" fmla="*/ 28764 w 780788"/>
                <a:gd name="connsiteY15" fmla="*/ 1280955 h 1387994"/>
                <a:gd name="connsiteX16" fmla="*/ 158203 w 780788"/>
                <a:gd name="connsiteY16" fmla="*/ 1231753 h 1387994"/>
                <a:gd name="connsiteX17" fmla="*/ 199079 w 780788"/>
                <a:gd name="connsiteY17" fmla="*/ 1206016 h 1387994"/>
                <a:gd name="connsiteX18" fmla="*/ 171829 w 780788"/>
                <a:gd name="connsiteY18" fmla="*/ 1165898 h 1387994"/>
                <a:gd name="connsiteX19" fmla="*/ 142307 w 780788"/>
                <a:gd name="connsiteY19" fmla="*/ 1142433 h 1387994"/>
                <a:gd name="connsiteX20" fmla="*/ 142307 w 780788"/>
                <a:gd name="connsiteY20" fmla="*/ 1092473 h 1387994"/>
                <a:gd name="connsiteX21" fmla="*/ 218003 w 780788"/>
                <a:gd name="connsiteY21" fmla="*/ 959250 h 1387994"/>
                <a:gd name="connsiteX22" fmla="*/ 260392 w 780788"/>
                <a:gd name="connsiteY22" fmla="*/ 924429 h 1387994"/>
                <a:gd name="connsiteX23" fmla="*/ 342143 w 780788"/>
                <a:gd name="connsiteY23" fmla="*/ 875228 h 1387994"/>
                <a:gd name="connsiteX24" fmla="*/ 382262 w 780788"/>
                <a:gd name="connsiteY24" fmla="*/ 638301 h 1387994"/>
                <a:gd name="connsiteX25" fmla="*/ 371664 w 780788"/>
                <a:gd name="connsiteY25" fmla="*/ 606509 h 1387994"/>
                <a:gd name="connsiteX26" fmla="*/ 330032 w 780788"/>
                <a:gd name="connsiteY26" fmla="*/ 443764 h 1387994"/>
                <a:gd name="connsiteX27" fmla="*/ 323219 w 780788"/>
                <a:gd name="connsiteY27" fmla="*/ 337791 h 1387994"/>
                <a:gd name="connsiteX28" fmla="*/ 383018 w 780788"/>
                <a:gd name="connsiteY28" fmla="*/ 50148 h 1387994"/>
                <a:gd name="connsiteX29" fmla="*/ 507159 w 780788"/>
                <a:gd name="connsiteY29" fmla="*/ 189 h 13879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80788" h="1387994">
                  <a:moveTo>
                    <a:pt x="507159" y="189"/>
                  </a:moveTo>
                  <a:cubicBezTo>
                    <a:pt x="510186" y="189"/>
                    <a:pt x="519270" y="-568"/>
                    <a:pt x="527597" y="946"/>
                  </a:cubicBezTo>
                  <a:cubicBezTo>
                    <a:pt x="610104" y="15328"/>
                    <a:pt x="631299" y="10787"/>
                    <a:pt x="594209" y="105406"/>
                  </a:cubicBezTo>
                  <a:cubicBezTo>
                    <a:pt x="584368" y="130385"/>
                    <a:pt x="582097" y="147038"/>
                    <a:pt x="610104" y="164448"/>
                  </a:cubicBezTo>
                  <a:cubicBezTo>
                    <a:pt x="678988" y="208352"/>
                    <a:pt x="706238" y="282533"/>
                    <a:pt x="661577" y="350659"/>
                  </a:cubicBezTo>
                  <a:cubicBezTo>
                    <a:pt x="596479" y="450577"/>
                    <a:pt x="601778" y="547467"/>
                    <a:pt x="629786" y="656468"/>
                  </a:cubicBezTo>
                  <a:cubicBezTo>
                    <a:pt x="656279" y="757900"/>
                    <a:pt x="666876" y="863873"/>
                    <a:pt x="684286" y="968333"/>
                  </a:cubicBezTo>
                  <a:cubicBezTo>
                    <a:pt x="691099" y="1010722"/>
                    <a:pt x="706238" y="1046299"/>
                    <a:pt x="742571" y="1071279"/>
                  </a:cubicBezTo>
                  <a:cubicBezTo>
                    <a:pt x="784204" y="1100800"/>
                    <a:pt x="790259" y="1132592"/>
                    <a:pt x="768308" y="1180280"/>
                  </a:cubicBezTo>
                  <a:cubicBezTo>
                    <a:pt x="744842" y="1230996"/>
                    <a:pt x="723648" y="1282469"/>
                    <a:pt x="700939" y="1333184"/>
                  </a:cubicBezTo>
                  <a:cubicBezTo>
                    <a:pt x="697911" y="1340754"/>
                    <a:pt x="693369" y="1352108"/>
                    <a:pt x="687314" y="1352866"/>
                  </a:cubicBezTo>
                  <a:cubicBezTo>
                    <a:pt x="622973" y="1364220"/>
                    <a:pt x="566201" y="1408123"/>
                    <a:pt x="492777" y="1377088"/>
                  </a:cubicBezTo>
                  <a:cubicBezTo>
                    <a:pt x="447359" y="1358164"/>
                    <a:pt x="393616" y="1356650"/>
                    <a:pt x="343657" y="1352866"/>
                  </a:cubicBezTo>
                  <a:cubicBezTo>
                    <a:pt x="242225" y="1345296"/>
                    <a:pt x="140793" y="1342268"/>
                    <a:pt x="39362" y="1335456"/>
                  </a:cubicBezTo>
                  <a:cubicBezTo>
                    <a:pt x="25736" y="1334698"/>
                    <a:pt x="12868" y="1323344"/>
                    <a:pt x="0" y="1317289"/>
                  </a:cubicBezTo>
                  <a:cubicBezTo>
                    <a:pt x="9084" y="1304420"/>
                    <a:pt x="15896" y="1286254"/>
                    <a:pt x="28764" y="1280955"/>
                  </a:cubicBezTo>
                  <a:cubicBezTo>
                    <a:pt x="71153" y="1262031"/>
                    <a:pt x="115814" y="1248406"/>
                    <a:pt x="158203" y="1231753"/>
                  </a:cubicBezTo>
                  <a:cubicBezTo>
                    <a:pt x="172585" y="1225697"/>
                    <a:pt x="185454" y="1214343"/>
                    <a:pt x="199079" y="1206016"/>
                  </a:cubicBezTo>
                  <a:cubicBezTo>
                    <a:pt x="189995" y="1192391"/>
                    <a:pt x="182426" y="1178009"/>
                    <a:pt x="171829" y="1165898"/>
                  </a:cubicBezTo>
                  <a:cubicBezTo>
                    <a:pt x="163502" y="1156814"/>
                    <a:pt x="151391" y="1150759"/>
                    <a:pt x="142307" y="1142433"/>
                  </a:cubicBezTo>
                  <a:cubicBezTo>
                    <a:pt x="124140" y="1125779"/>
                    <a:pt x="122627" y="1107612"/>
                    <a:pt x="142307" y="1092473"/>
                  </a:cubicBezTo>
                  <a:cubicBezTo>
                    <a:pt x="186210" y="1058410"/>
                    <a:pt x="206648" y="1010722"/>
                    <a:pt x="218003" y="959250"/>
                  </a:cubicBezTo>
                  <a:cubicBezTo>
                    <a:pt x="224058" y="933513"/>
                    <a:pt x="234656" y="922916"/>
                    <a:pt x="260392" y="924429"/>
                  </a:cubicBezTo>
                  <a:cubicBezTo>
                    <a:pt x="298997" y="927457"/>
                    <a:pt x="325490" y="908534"/>
                    <a:pt x="342143" y="875228"/>
                  </a:cubicBezTo>
                  <a:cubicBezTo>
                    <a:pt x="379991" y="800289"/>
                    <a:pt x="398157" y="722323"/>
                    <a:pt x="382262" y="638301"/>
                  </a:cubicBezTo>
                  <a:cubicBezTo>
                    <a:pt x="379991" y="627704"/>
                    <a:pt x="379234" y="613322"/>
                    <a:pt x="371664" y="606509"/>
                  </a:cubicBezTo>
                  <a:cubicBezTo>
                    <a:pt x="325490" y="559578"/>
                    <a:pt x="332302" y="500536"/>
                    <a:pt x="330032" y="443764"/>
                  </a:cubicBezTo>
                  <a:cubicBezTo>
                    <a:pt x="328518" y="408187"/>
                    <a:pt x="327004" y="373367"/>
                    <a:pt x="323219" y="337791"/>
                  </a:cubicBezTo>
                  <a:cubicBezTo>
                    <a:pt x="311108" y="234845"/>
                    <a:pt x="358039" y="144767"/>
                    <a:pt x="383018" y="50148"/>
                  </a:cubicBezTo>
                  <a:cubicBezTo>
                    <a:pt x="393616" y="10787"/>
                    <a:pt x="426922" y="189"/>
                    <a:pt x="507159" y="189"/>
                  </a:cubicBezTo>
                  <a:close/>
                </a:path>
              </a:pathLst>
            </a:custGeom>
            <a:solidFill>
              <a:schemeClr val="tx2">
                <a:lumMod val="20000"/>
                <a:lumOff val="80000"/>
              </a:schemeClr>
            </a:solidFill>
            <a:ln w="7565" cap="flat">
              <a:noFill/>
              <a:prstDash val="solid"/>
              <a:miter/>
            </a:ln>
          </p:spPr>
          <p:txBody>
            <a:bodyPr rtlCol="0" anchor="ctr"/>
            <a:lstStyle/>
            <a:p>
              <a:endParaRPr lang="nl-BE" sz="1200"/>
            </a:p>
          </p:txBody>
        </p:sp>
        <p:sp>
          <p:nvSpPr>
            <p:cNvPr id="53" name="Graphic 2">
              <a:extLst>
                <a:ext uri="{FF2B5EF4-FFF2-40B4-BE49-F238E27FC236}">
                  <a16:creationId xmlns:a16="http://schemas.microsoft.com/office/drawing/2014/main" id="{E7DB5C34-9721-4862-A3A7-F748D582DFD7}"/>
                </a:ext>
              </a:extLst>
            </p:cNvPr>
            <p:cNvSpPr/>
            <p:nvPr userDrawn="1"/>
          </p:nvSpPr>
          <p:spPr>
            <a:xfrm>
              <a:off x="5920597" y="2338107"/>
              <a:ext cx="749347" cy="574799"/>
            </a:xfrm>
            <a:custGeom>
              <a:avLst/>
              <a:gdLst>
                <a:gd name="connsiteX0" fmla="*/ 102513 w 749347"/>
                <a:gd name="connsiteY0" fmla="*/ 459889 h 574799"/>
                <a:gd name="connsiteX1" fmla="*/ 40443 w 749347"/>
                <a:gd name="connsiteY1" fmla="*/ 320610 h 574799"/>
                <a:gd name="connsiteX2" fmla="*/ 83589 w 749347"/>
                <a:gd name="connsiteY2" fmla="*/ 240373 h 574799"/>
                <a:gd name="connsiteX3" fmla="*/ 44228 w 749347"/>
                <a:gd name="connsiteY3" fmla="*/ 150295 h 574799"/>
                <a:gd name="connsiteX4" fmla="*/ 324 w 749347"/>
                <a:gd name="connsiteY4" fmla="*/ 119260 h 574799"/>
                <a:gd name="connsiteX5" fmla="*/ 83589 w 749347"/>
                <a:gd name="connsiteY5" fmla="*/ 39023 h 574799"/>
                <a:gd name="connsiteX6" fmla="*/ 130520 w 749347"/>
                <a:gd name="connsiteY6" fmla="*/ 82926 h 574799"/>
                <a:gd name="connsiteX7" fmla="*/ 196375 w 749347"/>
                <a:gd name="connsiteY7" fmla="*/ 115475 h 574799"/>
                <a:gd name="connsiteX8" fmla="*/ 296293 w 749347"/>
                <a:gd name="connsiteY8" fmla="*/ 83683 h 574799"/>
                <a:gd name="connsiteX9" fmla="*/ 375773 w 749347"/>
                <a:gd name="connsiteY9" fmla="*/ 120774 h 574799"/>
                <a:gd name="connsiteX10" fmla="*/ 418162 w 749347"/>
                <a:gd name="connsiteY10" fmla="*/ 140455 h 574799"/>
                <a:gd name="connsiteX11" fmla="*/ 496886 w 749347"/>
                <a:gd name="connsiteY11" fmla="*/ 101850 h 574799"/>
                <a:gd name="connsiteX12" fmla="*/ 632380 w 749347"/>
                <a:gd name="connsiteY12" fmla="*/ 12530 h 574799"/>
                <a:gd name="connsiteX13" fmla="*/ 734569 w 749347"/>
                <a:gd name="connsiteY13" fmla="*/ 71572 h 574799"/>
                <a:gd name="connsiteX14" fmla="*/ 735326 w 749347"/>
                <a:gd name="connsiteY14" fmla="*/ 347103 h 574799"/>
                <a:gd name="connsiteX15" fmla="*/ 637679 w 749347"/>
                <a:gd name="connsiteY15" fmla="*/ 490925 h 574799"/>
                <a:gd name="connsiteX16" fmla="*/ 502941 w 749347"/>
                <a:gd name="connsiteY16" fmla="*/ 561321 h 574799"/>
                <a:gd name="connsiteX17" fmla="*/ 300835 w 749347"/>
                <a:gd name="connsiteY17" fmla="*/ 534071 h 574799"/>
                <a:gd name="connsiteX18" fmla="*/ 102513 w 749347"/>
                <a:gd name="connsiteY18" fmla="*/ 459889 h 574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749347" h="574799">
                  <a:moveTo>
                    <a:pt x="102513" y="459889"/>
                  </a:moveTo>
                  <a:cubicBezTo>
                    <a:pt x="123708" y="394791"/>
                    <a:pt x="83589" y="359214"/>
                    <a:pt x="40443" y="320610"/>
                  </a:cubicBezTo>
                  <a:cubicBezTo>
                    <a:pt x="54825" y="294117"/>
                    <a:pt x="69964" y="267623"/>
                    <a:pt x="83589" y="240373"/>
                  </a:cubicBezTo>
                  <a:cubicBezTo>
                    <a:pt x="109325" y="188900"/>
                    <a:pt x="98728" y="166948"/>
                    <a:pt x="44228" y="150295"/>
                  </a:cubicBezTo>
                  <a:cubicBezTo>
                    <a:pt x="26817" y="144997"/>
                    <a:pt x="-3461" y="154837"/>
                    <a:pt x="324" y="119260"/>
                  </a:cubicBezTo>
                  <a:cubicBezTo>
                    <a:pt x="4109" y="83683"/>
                    <a:pt x="49526" y="40537"/>
                    <a:pt x="83589" y="39023"/>
                  </a:cubicBezTo>
                  <a:cubicBezTo>
                    <a:pt x="114624" y="38266"/>
                    <a:pt x="125221" y="57190"/>
                    <a:pt x="130520" y="82926"/>
                  </a:cubicBezTo>
                  <a:cubicBezTo>
                    <a:pt x="140360" y="130615"/>
                    <a:pt x="153986" y="135156"/>
                    <a:pt x="196375" y="115475"/>
                  </a:cubicBezTo>
                  <a:cubicBezTo>
                    <a:pt x="227410" y="101093"/>
                    <a:pt x="262230" y="92010"/>
                    <a:pt x="296293" y="83683"/>
                  </a:cubicBezTo>
                  <a:cubicBezTo>
                    <a:pt x="331113" y="75357"/>
                    <a:pt x="359120" y="82926"/>
                    <a:pt x="375773" y="120774"/>
                  </a:cubicBezTo>
                  <a:cubicBezTo>
                    <a:pt x="381072" y="132128"/>
                    <a:pt x="406808" y="144240"/>
                    <a:pt x="418162" y="140455"/>
                  </a:cubicBezTo>
                  <a:cubicBezTo>
                    <a:pt x="445413" y="132885"/>
                    <a:pt x="471906" y="116989"/>
                    <a:pt x="496886" y="101850"/>
                  </a:cubicBezTo>
                  <a:cubicBezTo>
                    <a:pt x="542303" y="73086"/>
                    <a:pt x="584692" y="38266"/>
                    <a:pt x="632380" y="12530"/>
                  </a:cubicBezTo>
                  <a:cubicBezTo>
                    <a:pt x="687638" y="-17748"/>
                    <a:pt x="726243" y="8745"/>
                    <a:pt x="734569" y="71572"/>
                  </a:cubicBezTo>
                  <a:cubicBezTo>
                    <a:pt x="746681" y="163920"/>
                    <a:pt x="760306" y="254755"/>
                    <a:pt x="735326" y="347103"/>
                  </a:cubicBezTo>
                  <a:cubicBezTo>
                    <a:pt x="718673" y="406903"/>
                    <a:pt x="689909" y="457618"/>
                    <a:pt x="637679" y="490925"/>
                  </a:cubicBezTo>
                  <a:cubicBezTo>
                    <a:pt x="595290" y="518175"/>
                    <a:pt x="549873" y="543154"/>
                    <a:pt x="502941" y="561321"/>
                  </a:cubicBezTo>
                  <a:cubicBezTo>
                    <a:pt x="432545" y="587815"/>
                    <a:pt x="364419" y="573432"/>
                    <a:pt x="300835" y="534071"/>
                  </a:cubicBezTo>
                  <a:cubicBezTo>
                    <a:pt x="240278" y="496223"/>
                    <a:pt x="179722" y="459132"/>
                    <a:pt x="102513" y="459889"/>
                  </a:cubicBezTo>
                  <a:close/>
                </a:path>
              </a:pathLst>
            </a:custGeom>
            <a:solidFill>
              <a:schemeClr val="tx2">
                <a:lumMod val="20000"/>
                <a:lumOff val="80000"/>
              </a:schemeClr>
            </a:solidFill>
            <a:ln w="7565" cap="flat">
              <a:noFill/>
              <a:prstDash val="solid"/>
              <a:miter/>
            </a:ln>
          </p:spPr>
          <p:txBody>
            <a:bodyPr rtlCol="0" anchor="ctr"/>
            <a:lstStyle/>
            <a:p>
              <a:endParaRPr lang="nl-BE" sz="1200"/>
            </a:p>
          </p:txBody>
        </p:sp>
        <p:sp>
          <p:nvSpPr>
            <p:cNvPr id="54" name="Graphic 2">
              <a:extLst>
                <a:ext uri="{FF2B5EF4-FFF2-40B4-BE49-F238E27FC236}">
                  <a16:creationId xmlns:a16="http://schemas.microsoft.com/office/drawing/2014/main" id="{7C800A6F-5B83-4570-9908-56B12E4DE378}"/>
                </a:ext>
              </a:extLst>
            </p:cNvPr>
            <p:cNvSpPr/>
            <p:nvPr userDrawn="1"/>
          </p:nvSpPr>
          <p:spPr>
            <a:xfrm>
              <a:off x="6996138" y="3582957"/>
              <a:ext cx="521482" cy="561972"/>
            </a:xfrm>
            <a:custGeom>
              <a:avLst/>
              <a:gdLst>
                <a:gd name="connsiteX0" fmla="*/ 381162 w 521482"/>
                <a:gd name="connsiteY0" fmla="*/ 10598 h 561972"/>
                <a:gd name="connsiteX1" fmla="*/ 508330 w 521482"/>
                <a:gd name="connsiteY1" fmla="*/ 225572 h 561972"/>
                <a:gd name="connsiteX2" fmla="*/ 455343 w 521482"/>
                <a:gd name="connsiteY2" fmla="*/ 307323 h 561972"/>
                <a:gd name="connsiteX3" fmla="*/ 413711 w 521482"/>
                <a:gd name="connsiteY3" fmla="*/ 411783 h 561972"/>
                <a:gd name="connsiteX4" fmla="*/ 199493 w 521482"/>
                <a:gd name="connsiteY4" fmla="*/ 532896 h 561972"/>
                <a:gd name="connsiteX5" fmla="*/ 118499 w 521482"/>
                <a:gd name="connsiteY5" fmla="*/ 547277 h 561972"/>
                <a:gd name="connsiteX6" fmla="*/ 67783 w 521482"/>
                <a:gd name="connsiteY6" fmla="*/ 559389 h 561972"/>
                <a:gd name="connsiteX7" fmla="*/ 2685 w 521482"/>
                <a:gd name="connsiteY7" fmla="*/ 482936 h 561972"/>
                <a:gd name="connsiteX8" fmla="*/ 14796 w 521482"/>
                <a:gd name="connsiteY8" fmla="*/ 418595 h 561972"/>
                <a:gd name="connsiteX9" fmla="*/ 138937 w 521482"/>
                <a:gd name="connsiteY9" fmla="*/ 192266 h 561972"/>
                <a:gd name="connsiteX10" fmla="*/ 169972 w 521482"/>
                <a:gd name="connsiteY10" fmla="*/ 146849 h 561972"/>
                <a:gd name="connsiteX11" fmla="*/ 272918 w 521482"/>
                <a:gd name="connsiteY11" fmla="*/ 63584 h 561972"/>
                <a:gd name="connsiteX12" fmla="*/ 300168 w 521482"/>
                <a:gd name="connsiteY12" fmla="*/ 46174 h 561972"/>
                <a:gd name="connsiteX13" fmla="*/ 373592 w 521482"/>
                <a:gd name="connsiteY13" fmla="*/ 0 h 561972"/>
                <a:gd name="connsiteX14" fmla="*/ 381162 w 521482"/>
                <a:gd name="connsiteY14" fmla="*/ 10598 h 561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1482" h="561972">
                  <a:moveTo>
                    <a:pt x="381162" y="10598"/>
                  </a:moveTo>
                  <a:cubicBezTo>
                    <a:pt x="474267" y="10598"/>
                    <a:pt x="553747" y="144578"/>
                    <a:pt x="508330" y="225572"/>
                  </a:cubicBezTo>
                  <a:cubicBezTo>
                    <a:pt x="492434" y="253579"/>
                    <a:pt x="470482" y="278559"/>
                    <a:pt x="455343" y="307323"/>
                  </a:cubicBezTo>
                  <a:cubicBezTo>
                    <a:pt x="438690" y="340629"/>
                    <a:pt x="421280" y="375449"/>
                    <a:pt x="413711" y="411783"/>
                  </a:cubicBezTo>
                  <a:cubicBezTo>
                    <a:pt x="391759" y="509430"/>
                    <a:pt x="292598" y="568472"/>
                    <a:pt x="199493" y="532896"/>
                  </a:cubicBezTo>
                  <a:cubicBezTo>
                    <a:pt x="169215" y="521541"/>
                    <a:pt x="142721" y="510944"/>
                    <a:pt x="118499" y="547277"/>
                  </a:cubicBezTo>
                  <a:cubicBezTo>
                    <a:pt x="110929" y="558632"/>
                    <a:pt x="76866" y="566201"/>
                    <a:pt x="67783" y="559389"/>
                  </a:cubicBezTo>
                  <a:cubicBezTo>
                    <a:pt x="42047" y="538951"/>
                    <a:pt x="17067" y="512458"/>
                    <a:pt x="2685" y="482936"/>
                  </a:cubicBezTo>
                  <a:cubicBezTo>
                    <a:pt x="-4885" y="467041"/>
                    <a:pt x="4956" y="437519"/>
                    <a:pt x="14796" y="418595"/>
                  </a:cubicBezTo>
                  <a:cubicBezTo>
                    <a:pt x="54158" y="342143"/>
                    <a:pt x="96547" y="267205"/>
                    <a:pt x="138937" y="192266"/>
                  </a:cubicBezTo>
                  <a:cubicBezTo>
                    <a:pt x="148020" y="176370"/>
                    <a:pt x="161645" y="162745"/>
                    <a:pt x="169972" y="146849"/>
                  </a:cubicBezTo>
                  <a:cubicBezTo>
                    <a:pt x="191923" y="102946"/>
                    <a:pt x="208576" y="56015"/>
                    <a:pt x="272918" y="63584"/>
                  </a:cubicBezTo>
                  <a:cubicBezTo>
                    <a:pt x="281244" y="64341"/>
                    <a:pt x="291084" y="52230"/>
                    <a:pt x="300168" y="46174"/>
                  </a:cubicBezTo>
                  <a:cubicBezTo>
                    <a:pt x="324390" y="30278"/>
                    <a:pt x="348613" y="15139"/>
                    <a:pt x="373592" y="0"/>
                  </a:cubicBezTo>
                  <a:cubicBezTo>
                    <a:pt x="376620" y="3028"/>
                    <a:pt x="378891" y="6813"/>
                    <a:pt x="381162" y="10598"/>
                  </a:cubicBezTo>
                  <a:close/>
                </a:path>
              </a:pathLst>
            </a:custGeom>
            <a:solidFill>
              <a:schemeClr val="tx2">
                <a:lumMod val="20000"/>
                <a:lumOff val="80000"/>
              </a:schemeClr>
            </a:solidFill>
            <a:ln w="7565" cap="flat">
              <a:noFill/>
              <a:prstDash val="solid"/>
              <a:miter/>
            </a:ln>
          </p:spPr>
          <p:txBody>
            <a:bodyPr rtlCol="0" anchor="ctr"/>
            <a:lstStyle/>
            <a:p>
              <a:endParaRPr lang="nl-BE" sz="1200"/>
            </a:p>
          </p:txBody>
        </p:sp>
        <p:sp>
          <p:nvSpPr>
            <p:cNvPr id="55" name="Graphic 2">
              <a:extLst>
                <a:ext uri="{FF2B5EF4-FFF2-40B4-BE49-F238E27FC236}">
                  <a16:creationId xmlns:a16="http://schemas.microsoft.com/office/drawing/2014/main" id="{655063E8-9EDA-4F04-8872-6419BCC49DEF}"/>
                </a:ext>
              </a:extLst>
            </p:cNvPr>
            <p:cNvSpPr/>
            <p:nvPr userDrawn="1"/>
          </p:nvSpPr>
          <p:spPr>
            <a:xfrm>
              <a:off x="8858658" y="7069485"/>
              <a:ext cx="359821" cy="257493"/>
            </a:xfrm>
            <a:custGeom>
              <a:avLst/>
              <a:gdLst>
                <a:gd name="connsiteX0" fmla="*/ 158960 w 359821"/>
                <a:gd name="connsiteY0" fmla="*/ 0 h 257493"/>
                <a:gd name="connsiteX1" fmla="*/ 323219 w 359821"/>
                <a:gd name="connsiteY1" fmla="*/ 11354 h 257493"/>
                <a:gd name="connsiteX2" fmla="*/ 359553 w 359821"/>
                <a:gd name="connsiteY2" fmla="*/ 50716 h 257493"/>
                <a:gd name="connsiteX3" fmla="*/ 347441 w 359821"/>
                <a:gd name="connsiteY3" fmla="*/ 197565 h 257493"/>
                <a:gd name="connsiteX4" fmla="*/ 300511 w 359821"/>
                <a:gd name="connsiteY4" fmla="*/ 255850 h 257493"/>
                <a:gd name="connsiteX5" fmla="*/ 242982 w 359821"/>
                <a:gd name="connsiteY5" fmla="*/ 236169 h 257493"/>
                <a:gd name="connsiteX6" fmla="*/ 79480 w 359821"/>
                <a:gd name="connsiteY6" fmla="*/ 133224 h 257493"/>
                <a:gd name="connsiteX7" fmla="*/ 21195 w 359821"/>
                <a:gd name="connsiteY7" fmla="*/ 100675 h 257493"/>
                <a:gd name="connsiteX8" fmla="*/ 0 w 359821"/>
                <a:gd name="connsiteY8" fmla="*/ 29521 h 257493"/>
                <a:gd name="connsiteX9" fmla="*/ 43903 w 359821"/>
                <a:gd name="connsiteY9" fmla="*/ 4542 h 257493"/>
                <a:gd name="connsiteX10" fmla="*/ 158203 w 359821"/>
                <a:gd name="connsiteY10" fmla="*/ 3028 h 257493"/>
                <a:gd name="connsiteX11" fmla="*/ 158960 w 359821"/>
                <a:gd name="connsiteY11" fmla="*/ 0 h 25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9821" h="257493">
                  <a:moveTo>
                    <a:pt x="158960" y="0"/>
                  </a:moveTo>
                  <a:cubicBezTo>
                    <a:pt x="213461" y="3785"/>
                    <a:pt x="268719" y="9083"/>
                    <a:pt x="323219" y="11354"/>
                  </a:cubicBezTo>
                  <a:cubicBezTo>
                    <a:pt x="349713" y="12868"/>
                    <a:pt x="361824" y="24222"/>
                    <a:pt x="359553" y="50716"/>
                  </a:cubicBezTo>
                  <a:cubicBezTo>
                    <a:pt x="355768" y="99918"/>
                    <a:pt x="357282" y="149877"/>
                    <a:pt x="347441" y="197565"/>
                  </a:cubicBezTo>
                  <a:cubicBezTo>
                    <a:pt x="342900" y="220273"/>
                    <a:pt x="320948" y="245253"/>
                    <a:pt x="300511" y="255850"/>
                  </a:cubicBezTo>
                  <a:cubicBezTo>
                    <a:pt x="288399" y="262663"/>
                    <a:pt x="261149" y="246767"/>
                    <a:pt x="242982" y="236169"/>
                  </a:cubicBezTo>
                  <a:cubicBezTo>
                    <a:pt x="187724" y="202863"/>
                    <a:pt x="134738" y="166530"/>
                    <a:pt x="79480" y="133224"/>
                  </a:cubicBezTo>
                  <a:cubicBezTo>
                    <a:pt x="60556" y="121113"/>
                    <a:pt x="33306" y="117328"/>
                    <a:pt x="21195" y="100675"/>
                  </a:cubicBezTo>
                  <a:cubicBezTo>
                    <a:pt x="6812" y="81751"/>
                    <a:pt x="0" y="53744"/>
                    <a:pt x="0" y="29521"/>
                  </a:cubicBezTo>
                  <a:cubicBezTo>
                    <a:pt x="0" y="21195"/>
                    <a:pt x="28007" y="6056"/>
                    <a:pt x="43903" y="4542"/>
                  </a:cubicBezTo>
                  <a:cubicBezTo>
                    <a:pt x="81751" y="757"/>
                    <a:pt x="120355" y="3028"/>
                    <a:pt x="158203" y="3028"/>
                  </a:cubicBezTo>
                  <a:cubicBezTo>
                    <a:pt x="158203" y="3028"/>
                    <a:pt x="158203" y="1514"/>
                    <a:pt x="158960" y="0"/>
                  </a:cubicBezTo>
                  <a:close/>
                </a:path>
              </a:pathLst>
            </a:custGeom>
            <a:solidFill>
              <a:schemeClr val="tx2">
                <a:lumMod val="20000"/>
                <a:lumOff val="80000"/>
              </a:schemeClr>
            </a:solidFill>
            <a:ln w="7565" cap="flat">
              <a:noFill/>
              <a:prstDash val="solid"/>
              <a:miter/>
            </a:ln>
          </p:spPr>
          <p:txBody>
            <a:bodyPr rtlCol="0" anchor="ctr"/>
            <a:lstStyle/>
            <a:p>
              <a:endParaRPr lang="nl-BE" sz="1200"/>
            </a:p>
          </p:txBody>
        </p:sp>
        <p:sp>
          <p:nvSpPr>
            <p:cNvPr id="56" name="Graphic 2">
              <a:extLst>
                <a:ext uri="{FF2B5EF4-FFF2-40B4-BE49-F238E27FC236}">
                  <a16:creationId xmlns:a16="http://schemas.microsoft.com/office/drawing/2014/main" id="{EC39B005-0E20-4CDD-A7BF-D6B73C0BE608}"/>
                </a:ext>
              </a:extLst>
            </p:cNvPr>
            <p:cNvSpPr/>
            <p:nvPr userDrawn="1"/>
          </p:nvSpPr>
          <p:spPr>
            <a:xfrm>
              <a:off x="8415558" y="6494741"/>
              <a:ext cx="147065" cy="318893"/>
            </a:xfrm>
            <a:custGeom>
              <a:avLst/>
              <a:gdLst>
                <a:gd name="connsiteX0" fmla="*/ 26018 w 147065"/>
                <a:gd name="connsiteY0" fmla="*/ 318894 h 318893"/>
                <a:gd name="connsiteX1" fmla="*/ 4067 w 147065"/>
                <a:gd name="connsiteY1" fmla="*/ 30494 h 318893"/>
                <a:gd name="connsiteX2" fmla="*/ 44942 w 147065"/>
                <a:gd name="connsiteY2" fmla="*/ 216 h 318893"/>
                <a:gd name="connsiteX3" fmla="*/ 131991 w 147065"/>
                <a:gd name="connsiteY3" fmla="*/ 216 h 318893"/>
                <a:gd name="connsiteX4" fmla="*/ 133505 w 147065"/>
                <a:gd name="connsiteY4" fmla="*/ 225788 h 318893"/>
                <a:gd name="connsiteX5" fmla="*/ 109283 w 147065"/>
                <a:gd name="connsiteY5" fmla="*/ 253796 h 318893"/>
                <a:gd name="connsiteX6" fmla="*/ 26018 w 147065"/>
                <a:gd name="connsiteY6" fmla="*/ 318894 h 318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065" h="318893">
                  <a:moveTo>
                    <a:pt x="26018" y="318894"/>
                  </a:moveTo>
                  <a:cubicBezTo>
                    <a:pt x="-2746" y="223518"/>
                    <a:pt x="-3503" y="127384"/>
                    <a:pt x="4067" y="30494"/>
                  </a:cubicBezTo>
                  <a:cubicBezTo>
                    <a:pt x="6337" y="4758"/>
                    <a:pt x="22233" y="-1298"/>
                    <a:pt x="44942" y="216"/>
                  </a:cubicBezTo>
                  <a:cubicBezTo>
                    <a:pt x="71435" y="1730"/>
                    <a:pt x="97929" y="216"/>
                    <a:pt x="131991" y="216"/>
                  </a:cubicBezTo>
                  <a:cubicBezTo>
                    <a:pt x="141075" y="72127"/>
                    <a:pt x="159999" y="147822"/>
                    <a:pt x="133505" y="225788"/>
                  </a:cubicBezTo>
                  <a:cubicBezTo>
                    <a:pt x="129721" y="236386"/>
                    <a:pt x="119124" y="246226"/>
                    <a:pt x="109283" y="253796"/>
                  </a:cubicBezTo>
                  <a:cubicBezTo>
                    <a:pt x="84304" y="274990"/>
                    <a:pt x="57810" y="294671"/>
                    <a:pt x="26018" y="318894"/>
                  </a:cubicBezTo>
                  <a:close/>
                </a:path>
              </a:pathLst>
            </a:custGeom>
            <a:solidFill>
              <a:schemeClr val="tx2">
                <a:lumMod val="20000"/>
                <a:lumOff val="80000"/>
              </a:schemeClr>
            </a:solidFill>
            <a:ln w="7565" cap="flat">
              <a:noFill/>
              <a:prstDash val="solid"/>
              <a:miter/>
            </a:ln>
          </p:spPr>
          <p:txBody>
            <a:bodyPr rtlCol="0" anchor="ctr"/>
            <a:lstStyle/>
            <a:p>
              <a:endParaRPr lang="nl-BE" sz="1200"/>
            </a:p>
          </p:txBody>
        </p:sp>
        <p:sp>
          <p:nvSpPr>
            <p:cNvPr id="57" name="Graphic 2">
              <a:extLst>
                <a:ext uri="{FF2B5EF4-FFF2-40B4-BE49-F238E27FC236}">
                  <a16:creationId xmlns:a16="http://schemas.microsoft.com/office/drawing/2014/main" id="{B18F6F85-377D-4757-8263-CDFA11343716}"/>
                </a:ext>
              </a:extLst>
            </p:cNvPr>
            <p:cNvSpPr/>
            <p:nvPr userDrawn="1"/>
          </p:nvSpPr>
          <p:spPr>
            <a:xfrm>
              <a:off x="9045839" y="3996799"/>
              <a:ext cx="134080" cy="169769"/>
            </a:xfrm>
            <a:custGeom>
              <a:avLst/>
              <a:gdLst>
                <a:gd name="connsiteX0" fmla="*/ 18710 w 134080"/>
                <a:gd name="connsiteY0" fmla="*/ 169769 h 169769"/>
                <a:gd name="connsiteX1" fmla="*/ 63370 w 134080"/>
                <a:gd name="connsiteY1" fmla="*/ 2482 h 169769"/>
                <a:gd name="connsiteX2" fmla="*/ 126954 w 134080"/>
                <a:gd name="connsiteY2" fmla="*/ 13080 h 169769"/>
                <a:gd name="connsiteX3" fmla="*/ 129225 w 134080"/>
                <a:gd name="connsiteY3" fmla="*/ 83476 h 169769"/>
                <a:gd name="connsiteX4" fmla="*/ 98947 w 134080"/>
                <a:gd name="connsiteY4" fmla="*/ 117539 h 169769"/>
                <a:gd name="connsiteX5" fmla="*/ 18710 w 134080"/>
                <a:gd name="connsiteY5" fmla="*/ 169769 h 169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4080" h="169769">
                  <a:moveTo>
                    <a:pt x="18710" y="169769"/>
                  </a:moveTo>
                  <a:cubicBezTo>
                    <a:pt x="-18381" y="101643"/>
                    <a:pt x="1300" y="19135"/>
                    <a:pt x="63370" y="2482"/>
                  </a:cubicBezTo>
                  <a:cubicBezTo>
                    <a:pt x="83051" y="-2817"/>
                    <a:pt x="117871" y="211"/>
                    <a:pt x="126954" y="13080"/>
                  </a:cubicBezTo>
                  <a:cubicBezTo>
                    <a:pt x="138309" y="29733"/>
                    <a:pt x="133767" y="60011"/>
                    <a:pt x="129225" y="83476"/>
                  </a:cubicBezTo>
                  <a:cubicBezTo>
                    <a:pt x="126954" y="96345"/>
                    <a:pt x="111815" y="108456"/>
                    <a:pt x="98947" y="117539"/>
                  </a:cubicBezTo>
                  <a:cubicBezTo>
                    <a:pt x="73967" y="135706"/>
                    <a:pt x="46717" y="151602"/>
                    <a:pt x="18710" y="169769"/>
                  </a:cubicBezTo>
                  <a:close/>
                </a:path>
              </a:pathLst>
            </a:custGeom>
            <a:solidFill>
              <a:schemeClr val="tx2">
                <a:lumMod val="20000"/>
                <a:lumOff val="80000"/>
              </a:schemeClr>
            </a:solidFill>
            <a:ln w="7565" cap="flat">
              <a:noFill/>
              <a:prstDash val="solid"/>
              <a:miter/>
            </a:ln>
          </p:spPr>
          <p:txBody>
            <a:bodyPr rtlCol="0" anchor="ctr"/>
            <a:lstStyle/>
            <a:p>
              <a:endParaRPr lang="nl-BE" sz="1200"/>
            </a:p>
          </p:txBody>
        </p:sp>
        <p:sp>
          <p:nvSpPr>
            <p:cNvPr id="58" name="Graphic 2">
              <a:extLst>
                <a:ext uri="{FF2B5EF4-FFF2-40B4-BE49-F238E27FC236}">
                  <a16:creationId xmlns:a16="http://schemas.microsoft.com/office/drawing/2014/main" id="{61C5DD10-B76F-4248-9676-E4FE3914EB72}"/>
                </a:ext>
              </a:extLst>
            </p:cNvPr>
            <p:cNvSpPr/>
            <p:nvPr userDrawn="1"/>
          </p:nvSpPr>
          <p:spPr>
            <a:xfrm>
              <a:off x="7624205" y="6494957"/>
              <a:ext cx="133672" cy="167435"/>
            </a:xfrm>
            <a:custGeom>
              <a:avLst/>
              <a:gdLst>
                <a:gd name="connsiteX0" fmla="*/ 86911 w 133672"/>
                <a:gd name="connsiteY0" fmla="*/ 0 h 167435"/>
                <a:gd name="connsiteX1" fmla="*/ 132329 w 133672"/>
                <a:gd name="connsiteY1" fmla="*/ 44660 h 167435"/>
                <a:gd name="connsiteX2" fmla="*/ 101294 w 133672"/>
                <a:gd name="connsiteY2" fmla="*/ 135495 h 167435"/>
                <a:gd name="connsiteX3" fmla="*/ 36196 w 133672"/>
                <a:gd name="connsiteY3" fmla="*/ 158960 h 167435"/>
                <a:gd name="connsiteX4" fmla="*/ 5918 w 133672"/>
                <a:gd name="connsiteY4" fmla="*/ 75695 h 167435"/>
                <a:gd name="connsiteX5" fmla="*/ 66474 w 133672"/>
                <a:gd name="connsiteY5" fmla="*/ 7570 h 167435"/>
                <a:gd name="connsiteX6" fmla="*/ 86911 w 133672"/>
                <a:gd name="connsiteY6" fmla="*/ 0 h 167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3672" h="167435">
                  <a:moveTo>
                    <a:pt x="86911" y="0"/>
                  </a:moveTo>
                  <a:cubicBezTo>
                    <a:pt x="119461" y="757"/>
                    <a:pt x="139141" y="14382"/>
                    <a:pt x="132329" y="44660"/>
                  </a:cubicBezTo>
                  <a:cubicBezTo>
                    <a:pt x="125516" y="75695"/>
                    <a:pt x="114919" y="106730"/>
                    <a:pt x="101294" y="135495"/>
                  </a:cubicBezTo>
                  <a:cubicBezTo>
                    <a:pt x="89183" y="161231"/>
                    <a:pt x="67988" y="178641"/>
                    <a:pt x="36196" y="158960"/>
                  </a:cubicBezTo>
                  <a:cubicBezTo>
                    <a:pt x="8188" y="141550"/>
                    <a:pt x="-9979" y="98404"/>
                    <a:pt x="5918" y="75695"/>
                  </a:cubicBezTo>
                  <a:cubicBezTo>
                    <a:pt x="23328" y="50716"/>
                    <a:pt x="45279" y="29521"/>
                    <a:pt x="66474" y="7570"/>
                  </a:cubicBezTo>
                  <a:cubicBezTo>
                    <a:pt x="71772" y="1514"/>
                    <a:pt x="82370" y="1514"/>
                    <a:pt x="86911" y="0"/>
                  </a:cubicBezTo>
                  <a:close/>
                </a:path>
              </a:pathLst>
            </a:custGeom>
            <a:solidFill>
              <a:schemeClr val="tx2">
                <a:lumMod val="20000"/>
                <a:lumOff val="80000"/>
              </a:schemeClr>
            </a:solidFill>
            <a:ln w="7565" cap="flat">
              <a:noFill/>
              <a:prstDash val="solid"/>
              <a:miter/>
            </a:ln>
          </p:spPr>
          <p:txBody>
            <a:bodyPr rtlCol="0" anchor="ctr"/>
            <a:lstStyle/>
            <a:p>
              <a:endParaRPr lang="nl-BE" sz="1200"/>
            </a:p>
          </p:txBody>
        </p:sp>
        <p:sp>
          <p:nvSpPr>
            <p:cNvPr id="59" name="Graphic 2">
              <a:extLst>
                <a:ext uri="{FF2B5EF4-FFF2-40B4-BE49-F238E27FC236}">
                  <a16:creationId xmlns:a16="http://schemas.microsoft.com/office/drawing/2014/main" id="{6CBA60A2-967A-43A1-9C2E-D9E1741BF0F1}"/>
                </a:ext>
              </a:extLst>
            </p:cNvPr>
            <p:cNvSpPr/>
            <p:nvPr userDrawn="1"/>
          </p:nvSpPr>
          <p:spPr>
            <a:xfrm>
              <a:off x="10091750" y="3480011"/>
              <a:ext cx="127910" cy="189995"/>
            </a:xfrm>
            <a:custGeom>
              <a:avLst/>
              <a:gdLst>
                <a:gd name="connsiteX0" fmla="*/ 127910 w 127910"/>
                <a:gd name="connsiteY0" fmla="*/ 15896 h 189995"/>
                <a:gd name="connsiteX1" fmla="*/ 21937 w 127910"/>
                <a:gd name="connsiteY1" fmla="*/ 189995 h 189995"/>
                <a:gd name="connsiteX2" fmla="*/ 5284 w 127910"/>
                <a:gd name="connsiteY2" fmla="*/ 183940 h 189995"/>
                <a:gd name="connsiteX3" fmla="*/ 21937 w 127910"/>
                <a:gd name="connsiteY3" fmla="*/ 29521 h 189995"/>
                <a:gd name="connsiteX4" fmla="*/ 115042 w 127910"/>
                <a:gd name="connsiteY4" fmla="*/ 0 h 189995"/>
                <a:gd name="connsiteX5" fmla="*/ 127910 w 127910"/>
                <a:gd name="connsiteY5" fmla="*/ 15896 h 189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7910" h="189995">
                  <a:moveTo>
                    <a:pt x="127910" y="15896"/>
                  </a:moveTo>
                  <a:cubicBezTo>
                    <a:pt x="92334" y="74181"/>
                    <a:pt x="57513" y="131710"/>
                    <a:pt x="21937" y="189995"/>
                  </a:cubicBezTo>
                  <a:cubicBezTo>
                    <a:pt x="16638" y="187724"/>
                    <a:pt x="10582" y="185454"/>
                    <a:pt x="5284" y="183940"/>
                  </a:cubicBezTo>
                  <a:cubicBezTo>
                    <a:pt x="-772" y="130953"/>
                    <a:pt x="-7585" y="74181"/>
                    <a:pt x="21937" y="29521"/>
                  </a:cubicBezTo>
                  <a:cubicBezTo>
                    <a:pt x="36319" y="8326"/>
                    <a:pt x="83250" y="9083"/>
                    <a:pt x="115042" y="0"/>
                  </a:cubicBezTo>
                  <a:cubicBezTo>
                    <a:pt x="119584" y="4542"/>
                    <a:pt x="124126" y="10597"/>
                    <a:pt x="127910" y="15896"/>
                  </a:cubicBezTo>
                  <a:close/>
                </a:path>
              </a:pathLst>
            </a:custGeom>
            <a:solidFill>
              <a:schemeClr val="tx2">
                <a:lumMod val="20000"/>
                <a:lumOff val="80000"/>
              </a:schemeClr>
            </a:solidFill>
            <a:ln w="7565" cap="flat">
              <a:noFill/>
              <a:prstDash val="solid"/>
              <a:miter/>
            </a:ln>
          </p:spPr>
          <p:txBody>
            <a:bodyPr rtlCol="0" anchor="ctr"/>
            <a:lstStyle/>
            <a:p>
              <a:endParaRPr lang="nl-BE" sz="1200"/>
            </a:p>
          </p:txBody>
        </p:sp>
        <p:sp>
          <p:nvSpPr>
            <p:cNvPr id="60" name="Graphic 2">
              <a:extLst>
                <a:ext uri="{FF2B5EF4-FFF2-40B4-BE49-F238E27FC236}">
                  <a16:creationId xmlns:a16="http://schemas.microsoft.com/office/drawing/2014/main" id="{8ED75B11-9BC3-402B-834E-3A859C31FF2E}"/>
                </a:ext>
              </a:extLst>
            </p:cNvPr>
            <p:cNvSpPr/>
            <p:nvPr userDrawn="1"/>
          </p:nvSpPr>
          <p:spPr>
            <a:xfrm>
              <a:off x="8483114" y="6192933"/>
              <a:ext cx="81184" cy="203620"/>
            </a:xfrm>
            <a:custGeom>
              <a:avLst/>
              <a:gdLst>
                <a:gd name="connsiteX0" fmla="*/ 53082 w 81184"/>
                <a:gd name="connsiteY0" fmla="*/ 0 h 203620"/>
                <a:gd name="connsiteX1" fmla="*/ 53082 w 81184"/>
                <a:gd name="connsiteY1" fmla="*/ 203621 h 203620"/>
                <a:gd name="connsiteX2" fmla="*/ 53082 w 81184"/>
                <a:gd name="connsiteY2" fmla="*/ 0 h 203620"/>
              </a:gdLst>
              <a:ahLst/>
              <a:cxnLst>
                <a:cxn ang="0">
                  <a:pos x="connsiteX0" y="connsiteY0"/>
                </a:cxn>
                <a:cxn ang="0">
                  <a:pos x="connsiteX1" y="connsiteY1"/>
                </a:cxn>
                <a:cxn ang="0">
                  <a:pos x="connsiteX2" y="connsiteY2"/>
                </a:cxn>
              </a:cxnLst>
              <a:rect l="l" t="t" r="r" b="b"/>
              <a:pathLst>
                <a:path w="81184" h="203620">
                  <a:moveTo>
                    <a:pt x="53082" y="0"/>
                  </a:moveTo>
                  <a:cubicBezTo>
                    <a:pt x="90929" y="51473"/>
                    <a:pt x="90173" y="142308"/>
                    <a:pt x="53082" y="203621"/>
                  </a:cubicBezTo>
                  <a:cubicBezTo>
                    <a:pt x="-17315" y="123384"/>
                    <a:pt x="-18072" y="94619"/>
                    <a:pt x="53082" y="0"/>
                  </a:cubicBezTo>
                  <a:close/>
                </a:path>
              </a:pathLst>
            </a:custGeom>
            <a:solidFill>
              <a:schemeClr val="tx2">
                <a:lumMod val="20000"/>
                <a:lumOff val="80000"/>
              </a:schemeClr>
            </a:solidFill>
            <a:ln w="7565" cap="flat">
              <a:noFill/>
              <a:prstDash val="solid"/>
              <a:miter/>
            </a:ln>
          </p:spPr>
          <p:txBody>
            <a:bodyPr rtlCol="0" anchor="ctr"/>
            <a:lstStyle/>
            <a:p>
              <a:endParaRPr lang="nl-BE" sz="1200"/>
            </a:p>
          </p:txBody>
        </p:sp>
        <p:sp>
          <p:nvSpPr>
            <p:cNvPr id="61" name="Graphic 2">
              <a:extLst>
                <a:ext uri="{FF2B5EF4-FFF2-40B4-BE49-F238E27FC236}">
                  <a16:creationId xmlns:a16="http://schemas.microsoft.com/office/drawing/2014/main" id="{9C62E35F-0A51-4319-B192-8F47D82D40FC}"/>
                </a:ext>
              </a:extLst>
            </p:cNvPr>
            <p:cNvSpPr/>
            <p:nvPr userDrawn="1"/>
          </p:nvSpPr>
          <p:spPr>
            <a:xfrm>
              <a:off x="9734453" y="3688930"/>
              <a:ext cx="96889" cy="120655"/>
            </a:xfrm>
            <a:custGeom>
              <a:avLst/>
              <a:gdLst>
                <a:gd name="connsiteX0" fmla="*/ 96890 w 96889"/>
                <a:gd name="connsiteY0" fmla="*/ 62070 h 120655"/>
                <a:gd name="connsiteX1" fmla="*/ 59800 w 96889"/>
                <a:gd name="connsiteY1" fmla="*/ 112029 h 120655"/>
                <a:gd name="connsiteX2" fmla="*/ 9840 w 96889"/>
                <a:gd name="connsiteY2" fmla="*/ 116571 h 120655"/>
                <a:gd name="connsiteX3" fmla="*/ 0 w 96889"/>
                <a:gd name="connsiteY3" fmla="*/ 68126 h 120655"/>
                <a:gd name="connsiteX4" fmla="*/ 11354 w 96889"/>
                <a:gd name="connsiteY4" fmla="*/ 41632 h 120655"/>
                <a:gd name="connsiteX5" fmla="*/ 59800 w 96889"/>
                <a:gd name="connsiteY5" fmla="*/ 0 h 120655"/>
                <a:gd name="connsiteX6" fmla="*/ 96890 w 96889"/>
                <a:gd name="connsiteY6" fmla="*/ 62070 h 120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889" h="120655">
                  <a:moveTo>
                    <a:pt x="96890" y="62070"/>
                  </a:moveTo>
                  <a:cubicBezTo>
                    <a:pt x="82508" y="81751"/>
                    <a:pt x="74181" y="102189"/>
                    <a:pt x="59800" y="112029"/>
                  </a:cubicBezTo>
                  <a:cubicBezTo>
                    <a:pt x="46931" y="120356"/>
                    <a:pt x="21194" y="124141"/>
                    <a:pt x="9840" y="116571"/>
                  </a:cubicBezTo>
                  <a:cubicBezTo>
                    <a:pt x="0" y="109758"/>
                    <a:pt x="757" y="84779"/>
                    <a:pt x="0" y="68126"/>
                  </a:cubicBezTo>
                  <a:cubicBezTo>
                    <a:pt x="0" y="59043"/>
                    <a:pt x="4542" y="48445"/>
                    <a:pt x="11354" y="41632"/>
                  </a:cubicBezTo>
                  <a:cubicBezTo>
                    <a:pt x="26493" y="26493"/>
                    <a:pt x="43146" y="13625"/>
                    <a:pt x="59800" y="0"/>
                  </a:cubicBezTo>
                  <a:cubicBezTo>
                    <a:pt x="70396" y="18924"/>
                    <a:pt x="81750" y="37848"/>
                    <a:pt x="96890" y="62070"/>
                  </a:cubicBezTo>
                  <a:close/>
                </a:path>
              </a:pathLst>
            </a:custGeom>
            <a:solidFill>
              <a:schemeClr val="tx2">
                <a:lumMod val="20000"/>
                <a:lumOff val="80000"/>
              </a:schemeClr>
            </a:solidFill>
            <a:ln w="7565" cap="flat">
              <a:noFill/>
              <a:prstDash val="solid"/>
              <a:miter/>
            </a:ln>
          </p:spPr>
          <p:txBody>
            <a:bodyPr rtlCol="0" anchor="ctr"/>
            <a:lstStyle/>
            <a:p>
              <a:endParaRPr lang="nl-BE" sz="1200"/>
            </a:p>
          </p:txBody>
        </p:sp>
        <p:sp>
          <p:nvSpPr>
            <p:cNvPr id="62" name="Graphic 2">
              <a:extLst>
                <a:ext uri="{FF2B5EF4-FFF2-40B4-BE49-F238E27FC236}">
                  <a16:creationId xmlns:a16="http://schemas.microsoft.com/office/drawing/2014/main" id="{863BE6DA-61FB-481B-9245-8C93033C5BFC}"/>
                </a:ext>
              </a:extLst>
            </p:cNvPr>
            <p:cNvSpPr/>
            <p:nvPr userDrawn="1"/>
          </p:nvSpPr>
          <p:spPr>
            <a:xfrm>
              <a:off x="9834817" y="7064943"/>
              <a:ext cx="67008" cy="87806"/>
            </a:xfrm>
            <a:custGeom>
              <a:avLst/>
              <a:gdLst>
                <a:gd name="connsiteX0" fmla="*/ 33617 w 67008"/>
                <a:gd name="connsiteY0" fmla="*/ 0 h 87806"/>
                <a:gd name="connsiteX1" fmla="*/ 66923 w 67008"/>
                <a:gd name="connsiteY1" fmla="*/ 43146 h 87806"/>
                <a:gd name="connsiteX2" fmla="*/ 39673 w 67008"/>
                <a:gd name="connsiteY2" fmla="*/ 87807 h 87806"/>
                <a:gd name="connsiteX3" fmla="*/ 311 w 67008"/>
                <a:gd name="connsiteY3" fmla="*/ 39362 h 87806"/>
                <a:gd name="connsiteX4" fmla="*/ 33617 w 67008"/>
                <a:gd name="connsiteY4" fmla="*/ 0 h 87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008" h="87806">
                  <a:moveTo>
                    <a:pt x="33617" y="0"/>
                  </a:moveTo>
                  <a:cubicBezTo>
                    <a:pt x="49513" y="19681"/>
                    <a:pt x="68437" y="32549"/>
                    <a:pt x="66923" y="43146"/>
                  </a:cubicBezTo>
                  <a:cubicBezTo>
                    <a:pt x="64652" y="59042"/>
                    <a:pt x="49513" y="73425"/>
                    <a:pt x="39673" y="87807"/>
                  </a:cubicBezTo>
                  <a:cubicBezTo>
                    <a:pt x="26047" y="71911"/>
                    <a:pt x="9395" y="57529"/>
                    <a:pt x="311" y="39362"/>
                  </a:cubicBezTo>
                  <a:cubicBezTo>
                    <a:pt x="-2716" y="34820"/>
                    <a:pt x="16964" y="18924"/>
                    <a:pt x="33617" y="0"/>
                  </a:cubicBezTo>
                  <a:close/>
                </a:path>
              </a:pathLst>
            </a:custGeom>
            <a:solidFill>
              <a:schemeClr val="tx2">
                <a:lumMod val="20000"/>
                <a:lumOff val="80000"/>
              </a:schemeClr>
            </a:solidFill>
            <a:ln w="7565" cap="flat">
              <a:noFill/>
              <a:prstDash val="solid"/>
              <a:miter/>
            </a:ln>
          </p:spPr>
          <p:txBody>
            <a:bodyPr rtlCol="0" anchor="ctr"/>
            <a:lstStyle/>
            <a:p>
              <a:endParaRPr lang="nl-BE" sz="1200"/>
            </a:p>
          </p:txBody>
        </p:sp>
      </p:grpSp>
      <p:sp>
        <p:nvSpPr>
          <p:cNvPr id="31" name="Graphic 2">
            <a:extLst>
              <a:ext uri="{FF2B5EF4-FFF2-40B4-BE49-F238E27FC236}">
                <a16:creationId xmlns:a16="http://schemas.microsoft.com/office/drawing/2014/main" id="{1F04124A-97E9-4F5F-9D5A-3F3FBBA03856}"/>
              </a:ext>
            </a:extLst>
          </p:cNvPr>
          <p:cNvSpPr/>
          <p:nvPr/>
        </p:nvSpPr>
        <p:spPr>
          <a:xfrm>
            <a:off x="241280" y="144752"/>
            <a:ext cx="3276273" cy="6338093"/>
          </a:xfrm>
          <a:custGeom>
            <a:avLst/>
            <a:gdLst>
              <a:gd name="connsiteX0" fmla="*/ 3934323 w 3950219"/>
              <a:gd name="connsiteY0" fmla="*/ 7688469 h 7688468"/>
              <a:gd name="connsiteX1" fmla="*/ 3472582 w 3950219"/>
              <a:gd name="connsiteY1" fmla="*/ 7288040 h 7688468"/>
              <a:gd name="connsiteX2" fmla="*/ 2298546 w 3950219"/>
              <a:gd name="connsiteY2" fmla="*/ 6170777 h 7688468"/>
              <a:gd name="connsiteX3" fmla="*/ 588588 w 3950219"/>
              <a:gd name="connsiteY3" fmla="*/ 4009674 h 7688468"/>
              <a:gd name="connsiteX4" fmla="*/ 17088 w 3950219"/>
              <a:gd name="connsiteY4" fmla="*/ 2485927 h 7688468"/>
              <a:gd name="connsiteX5" fmla="*/ 500782 w 3950219"/>
              <a:gd name="connsiteY5" fmla="*/ 989429 h 7688468"/>
              <a:gd name="connsiteX6" fmla="*/ 1818638 w 3950219"/>
              <a:gd name="connsiteY6" fmla="*/ 223392 h 7688468"/>
              <a:gd name="connsiteX7" fmla="*/ 2639933 w 3950219"/>
              <a:gd name="connsiteY7" fmla="*/ 3876 h 7688468"/>
              <a:gd name="connsiteX8" fmla="*/ 2720927 w 3950219"/>
              <a:gd name="connsiteY8" fmla="*/ 11445 h 7688468"/>
              <a:gd name="connsiteX9" fmla="*/ 2665669 w 3950219"/>
              <a:gd name="connsiteY9" fmla="*/ 45508 h 7688468"/>
              <a:gd name="connsiteX10" fmla="*/ 1350083 w 3950219"/>
              <a:gd name="connsiteY10" fmla="*/ 1205918 h 7688468"/>
              <a:gd name="connsiteX11" fmla="*/ 1005670 w 3950219"/>
              <a:gd name="connsiteY11" fmla="*/ 2308800 h 7688468"/>
              <a:gd name="connsiteX12" fmla="*/ 1429564 w 3950219"/>
              <a:gd name="connsiteY12" fmla="*/ 4268553 h 7688468"/>
              <a:gd name="connsiteX13" fmla="*/ 2938172 w 3950219"/>
              <a:gd name="connsiteY13" fmla="*/ 6561365 h 7688468"/>
              <a:gd name="connsiteX14" fmla="*/ 3902531 w 3950219"/>
              <a:gd name="connsiteY14" fmla="*/ 7617315 h 7688468"/>
              <a:gd name="connsiteX15" fmla="*/ 3950219 w 3950219"/>
              <a:gd name="connsiteY15" fmla="*/ 7669545 h 7688468"/>
              <a:gd name="connsiteX16" fmla="*/ 3934323 w 3950219"/>
              <a:gd name="connsiteY16" fmla="*/ 7688469 h 768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50219" h="7688468">
                <a:moveTo>
                  <a:pt x="3934323" y="7688469"/>
                </a:moveTo>
                <a:cubicBezTo>
                  <a:pt x="3779905" y="7555245"/>
                  <a:pt x="3621702" y="7426563"/>
                  <a:pt x="3472582" y="7288040"/>
                </a:cubicBezTo>
                <a:cubicBezTo>
                  <a:pt x="3078209" y="6918648"/>
                  <a:pt x="2677780" y="6555310"/>
                  <a:pt x="2298546" y="6170777"/>
                </a:cubicBezTo>
                <a:cubicBezTo>
                  <a:pt x="1650594" y="5512985"/>
                  <a:pt x="1057143" y="4810532"/>
                  <a:pt x="588588" y="4009674"/>
                </a:cubicBezTo>
                <a:cubicBezTo>
                  <a:pt x="310786" y="3535065"/>
                  <a:pt x="85971" y="3037746"/>
                  <a:pt x="17088" y="2485927"/>
                </a:cubicBezTo>
                <a:cubicBezTo>
                  <a:pt x="-54065" y="1914427"/>
                  <a:pt x="95054" y="1411052"/>
                  <a:pt x="500782" y="989429"/>
                </a:cubicBezTo>
                <a:cubicBezTo>
                  <a:pt x="867904" y="608682"/>
                  <a:pt x="1325861" y="383866"/>
                  <a:pt x="1818638" y="223392"/>
                </a:cubicBezTo>
                <a:cubicBezTo>
                  <a:pt x="2087356" y="135586"/>
                  <a:pt x="2365915" y="75786"/>
                  <a:pt x="2639933" y="3876"/>
                </a:cubicBezTo>
                <a:cubicBezTo>
                  <a:pt x="2664155" y="-2180"/>
                  <a:pt x="2690649" y="-2180"/>
                  <a:pt x="2720927" y="11445"/>
                </a:cubicBezTo>
                <a:cubicBezTo>
                  <a:pt x="2702760" y="22799"/>
                  <a:pt x="2684593" y="35668"/>
                  <a:pt x="2665669" y="45508"/>
                </a:cubicBezTo>
                <a:cubicBezTo>
                  <a:pt x="2138073" y="331637"/>
                  <a:pt x="1668761" y="684377"/>
                  <a:pt x="1350083" y="1205918"/>
                </a:cubicBezTo>
                <a:cubicBezTo>
                  <a:pt x="1143435" y="1544276"/>
                  <a:pt x="1032920" y="1912156"/>
                  <a:pt x="1005670" y="2308800"/>
                </a:cubicBezTo>
                <a:cubicBezTo>
                  <a:pt x="957982" y="3004440"/>
                  <a:pt x="1146463" y="3647094"/>
                  <a:pt x="1429564" y="4268553"/>
                </a:cubicBezTo>
                <a:cubicBezTo>
                  <a:pt x="1812582" y="5111042"/>
                  <a:pt x="2340936" y="5860426"/>
                  <a:pt x="2938172" y="6561365"/>
                </a:cubicBezTo>
                <a:cubicBezTo>
                  <a:pt x="3247010" y="6923946"/>
                  <a:pt x="3580069" y="7266089"/>
                  <a:pt x="3902531" y="7617315"/>
                </a:cubicBezTo>
                <a:cubicBezTo>
                  <a:pt x="3918427" y="7634726"/>
                  <a:pt x="3934323" y="7652136"/>
                  <a:pt x="3950219" y="7669545"/>
                </a:cubicBezTo>
                <a:cubicBezTo>
                  <a:pt x="3944164" y="7676358"/>
                  <a:pt x="3938865" y="7682414"/>
                  <a:pt x="3934323" y="7688469"/>
                </a:cubicBezTo>
                <a:close/>
              </a:path>
            </a:pathLst>
          </a:custGeom>
          <a:solidFill>
            <a:srgbClr val="44C8F5"/>
          </a:solidFill>
          <a:ln w="7565" cap="flat">
            <a:noFill/>
            <a:prstDash val="solid"/>
            <a:miter/>
          </a:ln>
        </p:spPr>
        <p:txBody>
          <a:bodyPr rtlCol="0" anchor="ctr"/>
          <a:lstStyle/>
          <a:p>
            <a:endParaRPr lang="nl-BE" sz="1200"/>
          </a:p>
        </p:txBody>
      </p:sp>
      <p:sp>
        <p:nvSpPr>
          <p:cNvPr id="40" name="Subtitle 2">
            <a:extLst>
              <a:ext uri="{FF2B5EF4-FFF2-40B4-BE49-F238E27FC236}">
                <a16:creationId xmlns:a16="http://schemas.microsoft.com/office/drawing/2014/main" id="{AA023B2B-A4BC-4AB0-978D-617E4CC68EBD}"/>
              </a:ext>
            </a:extLst>
          </p:cNvPr>
          <p:cNvSpPr>
            <a:spLocks noGrp="1"/>
          </p:cNvSpPr>
          <p:nvPr>
            <p:ph type="subTitle" idx="1" hasCustomPrompt="1"/>
          </p:nvPr>
        </p:nvSpPr>
        <p:spPr>
          <a:xfrm>
            <a:off x="2236596" y="1586558"/>
            <a:ext cx="8251191" cy="1655762"/>
          </a:xfrm>
        </p:spPr>
        <p:txBody>
          <a:bodyPr lIns="0" tIns="0" rIns="0" bIns="0"/>
          <a:lstStyle>
            <a:lvl1pPr marL="0" indent="0" algn="l">
              <a:lnSpc>
                <a:spcPct val="65000"/>
              </a:lnSpc>
              <a:buNone/>
              <a:defRPr sz="2400">
                <a:solidFill>
                  <a:schemeClr val="tx1"/>
                </a:solidFill>
              </a:defRPr>
            </a:lvl1pPr>
            <a:lvl2pPr marL="457223" indent="0" algn="ctr">
              <a:buNone/>
              <a:defRPr sz="2000"/>
            </a:lvl2pPr>
            <a:lvl3pPr marL="914446" indent="0" algn="ctr">
              <a:buNone/>
              <a:defRPr sz="1800"/>
            </a:lvl3pPr>
            <a:lvl4pPr marL="1371669" indent="0" algn="ctr">
              <a:buNone/>
              <a:defRPr sz="1600"/>
            </a:lvl4pPr>
            <a:lvl5pPr marL="1828891" indent="0" algn="ctr">
              <a:buNone/>
              <a:defRPr sz="1600"/>
            </a:lvl5pPr>
            <a:lvl6pPr marL="2286114" indent="0" algn="ctr">
              <a:buNone/>
              <a:defRPr sz="1600"/>
            </a:lvl6pPr>
            <a:lvl7pPr marL="2743337" indent="0" algn="ctr">
              <a:buNone/>
              <a:defRPr sz="1600"/>
            </a:lvl7pPr>
            <a:lvl8pPr marL="3200560" indent="0" algn="ctr">
              <a:buNone/>
              <a:defRPr sz="1600"/>
            </a:lvl8pPr>
            <a:lvl9pPr marL="3657783" indent="0" algn="ctr">
              <a:buNone/>
              <a:defRPr sz="1600"/>
            </a:lvl9pPr>
          </a:lstStyle>
          <a:p>
            <a:r>
              <a:rPr lang="nl-BE" noProof="0"/>
              <a:t>Ondertitel tekst</a:t>
            </a:r>
          </a:p>
        </p:txBody>
      </p:sp>
      <p:sp>
        <p:nvSpPr>
          <p:cNvPr id="41" name="Subtitle 2">
            <a:extLst>
              <a:ext uri="{FF2B5EF4-FFF2-40B4-BE49-F238E27FC236}">
                <a16:creationId xmlns:a16="http://schemas.microsoft.com/office/drawing/2014/main" id="{08EBAB72-170F-4145-8BED-8E5D4759789E}"/>
              </a:ext>
            </a:extLst>
          </p:cNvPr>
          <p:cNvSpPr txBox="1">
            <a:spLocks/>
          </p:cNvSpPr>
          <p:nvPr userDrawn="1"/>
        </p:nvSpPr>
        <p:spPr>
          <a:xfrm>
            <a:off x="2644466" y="3486975"/>
            <a:ext cx="7204699" cy="1784467"/>
          </a:xfrm>
          <a:prstGeom prst="rect">
            <a:avLst/>
          </a:prstGeom>
        </p:spPr>
        <p:txBody>
          <a:bodyPr vert="horz" lIns="0" tIns="0" rIns="0" bIns="0" rtlCol="0">
            <a:noAutofit/>
          </a:bodyPr>
          <a:lstStyle>
            <a:lvl1pPr marL="0" indent="0" algn="l" defTabSz="1371600" rtl="0" eaLnBrk="1" latinLnBrk="0" hangingPunct="1">
              <a:lnSpc>
                <a:spcPct val="65000"/>
              </a:lnSpc>
              <a:spcBef>
                <a:spcPts val="1500"/>
              </a:spcBef>
              <a:buFont typeface="Arial" panose="020B0604020202020204" pitchFamily="34" charset="0"/>
              <a:buNone/>
              <a:defRPr sz="3600" kern="1200">
                <a:solidFill>
                  <a:schemeClr val="bg1"/>
                </a:solidFill>
                <a:latin typeface="+mn-lt"/>
                <a:ea typeface="+mn-ea"/>
                <a:cs typeface="+mn-cs"/>
              </a:defRPr>
            </a:lvl1pPr>
            <a:lvl2pPr marL="685800" indent="0" algn="ctr" defTabSz="1371600" rtl="0" eaLnBrk="1" latinLnBrk="0" hangingPunct="1">
              <a:lnSpc>
                <a:spcPct val="90000"/>
              </a:lnSpc>
              <a:spcBef>
                <a:spcPts val="750"/>
              </a:spcBef>
              <a:buFont typeface="Arial" panose="020B0604020202020204" pitchFamily="34" charset="0"/>
              <a:buNone/>
              <a:defRPr sz="3000" kern="1200">
                <a:solidFill>
                  <a:schemeClr val="tx1"/>
                </a:solidFill>
                <a:latin typeface="+mn-lt"/>
                <a:ea typeface="+mn-ea"/>
                <a:cs typeface="+mn-cs"/>
              </a:defRPr>
            </a:lvl2pPr>
            <a:lvl3pPr marL="1371600" indent="0" algn="ctr" defTabSz="1371600" rtl="0" eaLnBrk="1" latinLnBrk="0" hangingPunct="1">
              <a:lnSpc>
                <a:spcPct val="90000"/>
              </a:lnSpc>
              <a:spcBef>
                <a:spcPts val="750"/>
              </a:spcBef>
              <a:buFont typeface="Arial" panose="020B0604020202020204" pitchFamily="34" charset="0"/>
              <a:buNone/>
              <a:defRPr sz="2700" kern="1200">
                <a:solidFill>
                  <a:schemeClr val="tx1"/>
                </a:solidFill>
                <a:latin typeface="+mn-lt"/>
                <a:ea typeface="+mn-ea"/>
                <a:cs typeface="+mn-cs"/>
              </a:defRPr>
            </a:lvl3pPr>
            <a:lvl4pPr marL="2057400" indent="0" algn="ctr" defTabSz="1371600" rtl="0" eaLnBrk="1" latinLnBrk="0" hangingPunct="1">
              <a:lnSpc>
                <a:spcPct val="90000"/>
              </a:lnSpc>
              <a:spcBef>
                <a:spcPts val="750"/>
              </a:spcBef>
              <a:buFont typeface="Arial" panose="020B0604020202020204" pitchFamily="34" charset="0"/>
              <a:buNone/>
              <a:defRPr sz="2400" kern="1200">
                <a:solidFill>
                  <a:schemeClr val="tx1"/>
                </a:solidFill>
                <a:latin typeface="+mn-lt"/>
                <a:ea typeface="+mn-ea"/>
                <a:cs typeface="+mn-cs"/>
              </a:defRPr>
            </a:lvl4pPr>
            <a:lvl5pPr marL="2743200" indent="0" algn="ctr" defTabSz="1371600" rtl="0" eaLnBrk="1" latinLnBrk="0" hangingPunct="1">
              <a:lnSpc>
                <a:spcPct val="90000"/>
              </a:lnSpc>
              <a:spcBef>
                <a:spcPts val="750"/>
              </a:spcBef>
              <a:buFont typeface="Arial" panose="020B0604020202020204" pitchFamily="34" charset="0"/>
              <a:buNone/>
              <a:defRPr sz="2400" kern="1200">
                <a:solidFill>
                  <a:schemeClr val="tx1"/>
                </a:solidFill>
                <a:latin typeface="+mn-lt"/>
                <a:ea typeface="+mn-ea"/>
                <a:cs typeface="+mn-cs"/>
              </a:defRPr>
            </a:lvl5pPr>
            <a:lvl6pPr marL="3429000" indent="0" algn="ctr" defTabSz="1371600" rtl="0" eaLnBrk="1" latinLnBrk="0" hangingPunct="1">
              <a:lnSpc>
                <a:spcPct val="90000"/>
              </a:lnSpc>
              <a:spcBef>
                <a:spcPts val="750"/>
              </a:spcBef>
              <a:buFont typeface="Arial" panose="020B0604020202020204" pitchFamily="34" charset="0"/>
              <a:buNone/>
              <a:defRPr sz="2400" kern="1200">
                <a:solidFill>
                  <a:schemeClr val="tx1"/>
                </a:solidFill>
                <a:latin typeface="+mn-lt"/>
                <a:ea typeface="+mn-ea"/>
                <a:cs typeface="+mn-cs"/>
              </a:defRPr>
            </a:lvl6pPr>
            <a:lvl7pPr marL="4114800" indent="0" algn="ctr" defTabSz="1371600" rtl="0" eaLnBrk="1" latinLnBrk="0" hangingPunct="1">
              <a:lnSpc>
                <a:spcPct val="90000"/>
              </a:lnSpc>
              <a:spcBef>
                <a:spcPts val="750"/>
              </a:spcBef>
              <a:buFont typeface="Arial" panose="020B0604020202020204" pitchFamily="34" charset="0"/>
              <a:buNone/>
              <a:defRPr sz="2400" kern="1200">
                <a:solidFill>
                  <a:schemeClr val="tx1"/>
                </a:solidFill>
                <a:latin typeface="+mn-lt"/>
                <a:ea typeface="+mn-ea"/>
                <a:cs typeface="+mn-cs"/>
              </a:defRPr>
            </a:lvl7pPr>
            <a:lvl8pPr marL="4800600" indent="0" algn="ctr" defTabSz="1371600" rtl="0" eaLnBrk="1" latinLnBrk="0" hangingPunct="1">
              <a:lnSpc>
                <a:spcPct val="90000"/>
              </a:lnSpc>
              <a:spcBef>
                <a:spcPts val="750"/>
              </a:spcBef>
              <a:buFont typeface="Arial" panose="020B0604020202020204" pitchFamily="34" charset="0"/>
              <a:buNone/>
              <a:defRPr sz="2400" kern="1200">
                <a:solidFill>
                  <a:schemeClr val="tx1"/>
                </a:solidFill>
                <a:latin typeface="+mn-lt"/>
                <a:ea typeface="+mn-ea"/>
                <a:cs typeface="+mn-cs"/>
              </a:defRPr>
            </a:lvl8pPr>
            <a:lvl9pPr marL="5486400" indent="0" algn="ctr" defTabSz="1371600" rtl="0" eaLnBrk="1" latinLnBrk="0" hangingPunct="1">
              <a:lnSpc>
                <a:spcPct val="90000"/>
              </a:lnSpc>
              <a:spcBef>
                <a:spcPts val="750"/>
              </a:spcBef>
              <a:buFont typeface="Arial" panose="020B0604020202020204" pitchFamily="34" charset="0"/>
              <a:buNone/>
              <a:defRPr sz="2400" kern="1200">
                <a:solidFill>
                  <a:schemeClr val="tx1"/>
                </a:solidFill>
                <a:latin typeface="+mn-lt"/>
                <a:ea typeface="+mn-ea"/>
                <a:cs typeface="+mn-cs"/>
              </a:defRPr>
            </a:lvl9pPr>
          </a:lstStyle>
          <a:p>
            <a:r>
              <a:rPr lang="nl-BE" sz="2400"/>
              <a:t>Ondertitel tekst</a:t>
            </a:r>
          </a:p>
        </p:txBody>
      </p:sp>
      <p:sp>
        <p:nvSpPr>
          <p:cNvPr id="42" name="Footer Placeholder 4">
            <a:extLst>
              <a:ext uri="{FF2B5EF4-FFF2-40B4-BE49-F238E27FC236}">
                <a16:creationId xmlns:a16="http://schemas.microsoft.com/office/drawing/2014/main" id="{B96C1641-6CFF-44C2-8BF5-FD8B8C7011B0}"/>
              </a:ext>
            </a:extLst>
          </p:cNvPr>
          <p:cNvSpPr txBox="1">
            <a:spLocks/>
          </p:cNvSpPr>
          <p:nvPr userDrawn="1"/>
        </p:nvSpPr>
        <p:spPr>
          <a:xfrm>
            <a:off x="198693" y="6486157"/>
            <a:ext cx="12111612" cy="631840"/>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i="1">
                <a:latin typeface="Calibri" panose="020F0502020204030204" pitchFamily="34" charset="0"/>
                <a:ea typeface="Calibri" panose="020F0502020204030204" pitchFamily="34" charset="0"/>
                <a:cs typeface="Times New Roman" panose="02020603050405020304" pitchFamily="18" charset="0"/>
              </a:rPr>
              <a:t>This project has received funding from the European Union's Erasmus Plus programme under grant agreement No. 2020-1-BE02-KA203-074740</a:t>
            </a:r>
            <a:endParaRPr lang="en-IE" sz="1600"/>
          </a:p>
        </p:txBody>
      </p:sp>
      <p:sp>
        <p:nvSpPr>
          <p:cNvPr id="43" name="Graphic 2">
            <a:extLst>
              <a:ext uri="{FF2B5EF4-FFF2-40B4-BE49-F238E27FC236}">
                <a16:creationId xmlns:a16="http://schemas.microsoft.com/office/drawing/2014/main" id="{96C7E6FA-C424-416E-8484-48EEF9F215C2}"/>
              </a:ext>
            </a:extLst>
          </p:cNvPr>
          <p:cNvSpPr/>
          <p:nvPr userDrawn="1"/>
        </p:nvSpPr>
        <p:spPr>
          <a:xfrm flipH="1">
            <a:off x="8625774" y="144752"/>
            <a:ext cx="3276273" cy="6338093"/>
          </a:xfrm>
          <a:custGeom>
            <a:avLst/>
            <a:gdLst>
              <a:gd name="connsiteX0" fmla="*/ 3934323 w 3950219"/>
              <a:gd name="connsiteY0" fmla="*/ 7688469 h 7688468"/>
              <a:gd name="connsiteX1" fmla="*/ 3472582 w 3950219"/>
              <a:gd name="connsiteY1" fmla="*/ 7288040 h 7688468"/>
              <a:gd name="connsiteX2" fmla="*/ 2298546 w 3950219"/>
              <a:gd name="connsiteY2" fmla="*/ 6170777 h 7688468"/>
              <a:gd name="connsiteX3" fmla="*/ 588588 w 3950219"/>
              <a:gd name="connsiteY3" fmla="*/ 4009674 h 7688468"/>
              <a:gd name="connsiteX4" fmla="*/ 17088 w 3950219"/>
              <a:gd name="connsiteY4" fmla="*/ 2485927 h 7688468"/>
              <a:gd name="connsiteX5" fmla="*/ 500782 w 3950219"/>
              <a:gd name="connsiteY5" fmla="*/ 989429 h 7688468"/>
              <a:gd name="connsiteX6" fmla="*/ 1818638 w 3950219"/>
              <a:gd name="connsiteY6" fmla="*/ 223392 h 7688468"/>
              <a:gd name="connsiteX7" fmla="*/ 2639933 w 3950219"/>
              <a:gd name="connsiteY7" fmla="*/ 3876 h 7688468"/>
              <a:gd name="connsiteX8" fmla="*/ 2720927 w 3950219"/>
              <a:gd name="connsiteY8" fmla="*/ 11445 h 7688468"/>
              <a:gd name="connsiteX9" fmla="*/ 2665669 w 3950219"/>
              <a:gd name="connsiteY9" fmla="*/ 45508 h 7688468"/>
              <a:gd name="connsiteX10" fmla="*/ 1350083 w 3950219"/>
              <a:gd name="connsiteY10" fmla="*/ 1205918 h 7688468"/>
              <a:gd name="connsiteX11" fmla="*/ 1005670 w 3950219"/>
              <a:gd name="connsiteY11" fmla="*/ 2308800 h 7688468"/>
              <a:gd name="connsiteX12" fmla="*/ 1429564 w 3950219"/>
              <a:gd name="connsiteY12" fmla="*/ 4268553 h 7688468"/>
              <a:gd name="connsiteX13" fmla="*/ 2938172 w 3950219"/>
              <a:gd name="connsiteY13" fmla="*/ 6561365 h 7688468"/>
              <a:gd name="connsiteX14" fmla="*/ 3902531 w 3950219"/>
              <a:gd name="connsiteY14" fmla="*/ 7617315 h 7688468"/>
              <a:gd name="connsiteX15" fmla="*/ 3950219 w 3950219"/>
              <a:gd name="connsiteY15" fmla="*/ 7669545 h 7688468"/>
              <a:gd name="connsiteX16" fmla="*/ 3934323 w 3950219"/>
              <a:gd name="connsiteY16" fmla="*/ 7688469 h 768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50219" h="7688468">
                <a:moveTo>
                  <a:pt x="3934323" y="7688469"/>
                </a:moveTo>
                <a:cubicBezTo>
                  <a:pt x="3779905" y="7555245"/>
                  <a:pt x="3621702" y="7426563"/>
                  <a:pt x="3472582" y="7288040"/>
                </a:cubicBezTo>
                <a:cubicBezTo>
                  <a:pt x="3078209" y="6918648"/>
                  <a:pt x="2677780" y="6555310"/>
                  <a:pt x="2298546" y="6170777"/>
                </a:cubicBezTo>
                <a:cubicBezTo>
                  <a:pt x="1650594" y="5512985"/>
                  <a:pt x="1057143" y="4810532"/>
                  <a:pt x="588588" y="4009674"/>
                </a:cubicBezTo>
                <a:cubicBezTo>
                  <a:pt x="310786" y="3535065"/>
                  <a:pt x="85971" y="3037746"/>
                  <a:pt x="17088" y="2485927"/>
                </a:cubicBezTo>
                <a:cubicBezTo>
                  <a:pt x="-54065" y="1914427"/>
                  <a:pt x="95054" y="1411052"/>
                  <a:pt x="500782" y="989429"/>
                </a:cubicBezTo>
                <a:cubicBezTo>
                  <a:pt x="867904" y="608682"/>
                  <a:pt x="1325861" y="383866"/>
                  <a:pt x="1818638" y="223392"/>
                </a:cubicBezTo>
                <a:cubicBezTo>
                  <a:pt x="2087356" y="135586"/>
                  <a:pt x="2365915" y="75786"/>
                  <a:pt x="2639933" y="3876"/>
                </a:cubicBezTo>
                <a:cubicBezTo>
                  <a:pt x="2664155" y="-2180"/>
                  <a:pt x="2690649" y="-2180"/>
                  <a:pt x="2720927" y="11445"/>
                </a:cubicBezTo>
                <a:cubicBezTo>
                  <a:pt x="2702760" y="22799"/>
                  <a:pt x="2684593" y="35668"/>
                  <a:pt x="2665669" y="45508"/>
                </a:cubicBezTo>
                <a:cubicBezTo>
                  <a:pt x="2138073" y="331637"/>
                  <a:pt x="1668761" y="684377"/>
                  <a:pt x="1350083" y="1205918"/>
                </a:cubicBezTo>
                <a:cubicBezTo>
                  <a:pt x="1143435" y="1544276"/>
                  <a:pt x="1032920" y="1912156"/>
                  <a:pt x="1005670" y="2308800"/>
                </a:cubicBezTo>
                <a:cubicBezTo>
                  <a:pt x="957982" y="3004440"/>
                  <a:pt x="1146463" y="3647094"/>
                  <a:pt x="1429564" y="4268553"/>
                </a:cubicBezTo>
                <a:cubicBezTo>
                  <a:pt x="1812582" y="5111042"/>
                  <a:pt x="2340936" y="5860426"/>
                  <a:pt x="2938172" y="6561365"/>
                </a:cubicBezTo>
                <a:cubicBezTo>
                  <a:pt x="3247010" y="6923946"/>
                  <a:pt x="3580069" y="7266089"/>
                  <a:pt x="3902531" y="7617315"/>
                </a:cubicBezTo>
                <a:cubicBezTo>
                  <a:pt x="3918427" y="7634726"/>
                  <a:pt x="3934323" y="7652136"/>
                  <a:pt x="3950219" y="7669545"/>
                </a:cubicBezTo>
                <a:cubicBezTo>
                  <a:pt x="3944164" y="7676358"/>
                  <a:pt x="3938865" y="7682414"/>
                  <a:pt x="3934323" y="7688469"/>
                </a:cubicBezTo>
                <a:close/>
              </a:path>
            </a:pathLst>
          </a:custGeom>
          <a:solidFill>
            <a:srgbClr val="44C8F5"/>
          </a:solidFill>
          <a:ln w="7565" cap="flat">
            <a:noFill/>
            <a:prstDash val="solid"/>
            <a:miter/>
          </a:ln>
        </p:spPr>
        <p:txBody>
          <a:bodyPr rtlCol="0" anchor="ctr"/>
          <a:lstStyle/>
          <a:p>
            <a:endParaRPr lang="nl-BE" sz="1200"/>
          </a:p>
        </p:txBody>
      </p:sp>
      <p:pic>
        <p:nvPicPr>
          <p:cNvPr id="3" name="Afbeelding 2">
            <a:extLst>
              <a:ext uri="{FF2B5EF4-FFF2-40B4-BE49-F238E27FC236}">
                <a16:creationId xmlns:a16="http://schemas.microsoft.com/office/drawing/2014/main" id="{9C4FECCB-1DBC-4BDC-BA34-EF0D1A0F41F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32166" y="6101445"/>
            <a:ext cx="1649053" cy="361435"/>
          </a:xfrm>
          <a:prstGeom prst="rect">
            <a:avLst/>
          </a:prstGeom>
        </p:spPr>
      </p:pic>
    </p:spTree>
    <p:extLst>
      <p:ext uri="{BB962C8B-B14F-4D97-AF65-F5344CB8AC3E}">
        <p14:creationId xmlns:p14="http://schemas.microsoft.com/office/powerpoint/2010/main" val="1755611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a:t>Faceți clic pentru a edita stilul de titlu coordonator</a:t>
            </a:r>
            <a:endParaRPr lang="en-US" dirty="0"/>
          </a:p>
        </p:txBody>
      </p:sp>
      <p:sp>
        <p:nvSpPr>
          <p:cNvPr id="3" name="Content Placeholder 2"/>
          <p:cNvSpPr>
            <a:spLocks noGrp="1"/>
          </p:cNvSpPr>
          <p:nvPr>
            <p:ph idx="1"/>
          </p:nvPr>
        </p:nvSpPr>
        <p:spPr/>
        <p:txBody>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10"/>
          </p:nvPr>
        </p:nvSpPr>
        <p:spPr/>
        <p:txBody>
          <a:bodyPr/>
          <a:lstStyle/>
          <a:p>
            <a:fld id="{19C5C3E9-6793-4772-B353-4905A3DC2A0F}" type="datetimeFigureOut">
              <a:rPr lang="ro-RO" smtClean="0"/>
              <a:t>13.07.2023</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65DA1F01-0015-492A-A47A-4F5B31A6AF56}" type="slidenum">
              <a:rPr lang="ro-RO" smtClean="0"/>
              <a:t>‹nr.›</a:t>
            </a:fld>
            <a:endParaRPr lang="ro-RO"/>
          </a:p>
        </p:txBody>
      </p:sp>
    </p:spTree>
    <p:extLst>
      <p:ext uri="{BB962C8B-B14F-4D97-AF65-F5344CB8AC3E}">
        <p14:creationId xmlns:p14="http://schemas.microsoft.com/office/powerpoint/2010/main" val="932089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ro-RO"/>
              <a:t>Faceți clic pentru a edita stilul de titlu coordonator</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a:t>Faceţi clic pentru a edita Master stiluri text</a:t>
            </a:r>
          </a:p>
        </p:txBody>
      </p:sp>
      <p:sp>
        <p:nvSpPr>
          <p:cNvPr id="4" name="Date Placeholder 3"/>
          <p:cNvSpPr>
            <a:spLocks noGrp="1"/>
          </p:cNvSpPr>
          <p:nvPr>
            <p:ph type="dt" sz="half" idx="10"/>
          </p:nvPr>
        </p:nvSpPr>
        <p:spPr/>
        <p:txBody>
          <a:bodyPr/>
          <a:lstStyle/>
          <a:p>
            <a:fld id="{19C5C3E9-6793-4772-B353-4905A3DC2A0F}" type="datetimeFigureOut">
              <a:rPr lang="ro-RO" smtClean="0"/>
              <a:t>13.07.2023</a:t>
            </a:fld>
            <a:endParaRPr lang="ro-RO"/>
          </a:p>
        </p:txBody>
      </p:sp>
      <p:sp>
        <p:nvSpPr>
          <p:cNvPr id="5" name="Footer Placeholder 4"/>
          <p:cNvSpPr>
            <a:spLocks noGrp="1"/>
          </p:cNvSpPr>
          <p:nvPr>
            <p:ph type="ftr" sz="quarter" idx="11"/>
          </p:nvPr>
        </p:nvSpPr>
        <p:spPr/>
        <p:txBody>
          <a:bodyPr/>
          <a:lstStyle/>
          <a:p>
            <a:endParaRPr lang="ro-RO"/>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65DA1F01-0015-492A-A47A-4F5B31A6AF56}" type="slidenum">
              <a:rPr lang="ro-RO" smtClean="0"/>
              <a:t>‹nr.›</a:t>
            </a:fld>
            <a:endParaRPr lang="ro-RO"/>
          </a:p>
        </p:txBody>
      </p:sp>
    </p:spTree>
    <p:extLst>
      <p:ext uri="{BB962C8B-B14F-4D97-AF65-F5344CB8AC3E}">
        <p14:creationId xmlns:p14="http://schemas.microsoft.com/office/powerpoint/2010/main" val="2603890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a:t>Faceți clic pentru a edita stilul de titlu coordonator</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5" name="Date Placeholder 4"/>
          <p:cNvSpPr>
            <a:spLocks noGrp="1"/>
          </p:cNvSpPr>
          <p:nvPr>
            <p:ph type="dt" sz="half" idx="10"/>
          </p:nvPr>
        </p:nvSpPr>
        <p:spPr/>
        <p:txBody>
          <a:bodyPr/>
          <a:lstStyle/>
          <a:p>
            <a:fld id="{19C5C3E9-6793-4772-B353-4905A3DC2A0F}" type="datetimeFigureOut">
              <a:rPr lang="ro-RO" smtClean="0"/>
              <a:t>13.07.2023</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65DA1F01-0015-492A-A47A-4F5B31A6AF56}" type="slidenum">
              <a:rPr lang="ro-RO" smtClean="0"/>
              <a:t>‹nr.›</a:t>
            </a:fld>
            <a:endParaRPr lang="ro-RO"/>
          </a:p>
        </p:txBody>
      </p:sp>
    </p:spTree>
    <p:extLst>
      <p:ext uri="{BB962C8B-B14F-4D97-AF65-F5344CB8AC3E}">
        <p14:creationId xmlns:p14="http://schemas.microsoft.com/office/powerpoint/2010/main" val="439496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o-RO"/>
              <a:t>Faceți clic pentru a edita stilul de titlu coordonator</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7" name="Date Placeholder 6"/>
          <p:cNvSpPr>
            <a:spLocks noGrp="1"/>
          </p:cNvSpPr>
          <p:nvPr>
            <p:ph type="dt" sz="half" idx="10"/>
          </p:nvPr>
        </p:nvSpPr>
        <p:spPr/>
        <p:txBody>
          <a:bodyPr/>
          <a:lstStyle/>
          <a:p>
            <a:fld id="{19C5C3E9-6793-4772-B353-4905A3DC2A0F}" type="datetimeFigureOut">
              <a:rPr lang="ro-RO" smtClean="0"/>
              <a:t>13.07.2023</a:t>
            </a:fld>
            <a:endParaRPr lang="ro-RO"/>
          </a:p>
        </p:txBody>
      </p:sp>
      <p:sp>
        <p:nvSpPr>
          <p:cNvPr id="8" name="Footer Placeholder 7"/>
          <p:cNvSpPr>
            <a:spLocks noGrp="1"/>
          </p:cNvSpPr>
          <p:nvPr>
            <p:ph type="ftr" sz="quarter" idx="11"/>
          </p:nvPr>
        </p:nvSpPr>
        <p:spPr/>
        <p:txBody>
          <a:bodyPr/>
          <a:lstStyle/>
          <a:p>
            <a:endParaRPr lang="ro-RO"/>
          </a:p>
        </p:txBody>
      </p:sp>
      <p:sp>
        <p:nvSpPr>
          <p:cNvPr id="9" name="Slide Number Placeholder 8"/>
          <p:cNvSpPr>
            <a:spLocks noGrp="1"/>
          </p:cNvSpPr>
          <p:nvPr>
            <p:ph type="sldNum" sz="quarter" idx="12"/>
          </p:nvPr>
        </p:nvSpPr>
        <p:spPr/>
        <p:txBody>
          <a:bodyPr/>
          <a:lstStyle/>
          <a:p>
            <a:fld id="{65DA1F01-0015-492A-A47A-4F5B31A6AF56}" type="slidenum">
              <a:rPr lang="ro-RO" smtClean="0"/>
              <a:t>‹nr.›</a:t>
            </a:fld>
            <a:endParaRPr lang="ro-RO"/>
          </a:p>
        </p:txBody>
      </p:sp>
    </p:spTree>
    <p:extLst>
      <p:ext uri="{BB962C8B-B14F-4D97-AF65-F5344CB8AC3E}">
        <p14:creationId xmlns:p14="http://schemas.microsoft.com/office/powerpoint/2010/main" val="4195439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a:t>Faceți clic pentru a edita stilul de titlu coordonator</a:t>
            </a:r>
            <a:endParaRPr lang="en-US" dirty="0"/>
          </a:p>
        </p:txBody>
      </p:sp>
      <p:sp>
        <p:nvSpPr>
          <p:cNvPr id="3" name="Date Placeholder 2"/>
          <p:cNvSpPr>
            <a:spLocks noGrp="1"/>
          </p:cNvSpPr>
          <p:nvPr>
            <p:ph type="dt" sz="half" idx="10"/>
          </p:nvPr>
        </p:nvSpPr>
        <p:spPr/>
        <p:txBody>
          <a:bodyPr/>
          <a:lstStyle/>
          <a:p>
            <a:fld id="{19C5C3E9-6793-4772-B353-4905A3DC2A0F}" type="datetimeFigureOut">
              <a:rPr lang="ro-RO" smtClean="0"/>
              <a:t>13.07.2023</a:t>
            </a:fld>
            <a:endParaRPr lang="ro-RO"/>
          </a:p>
        </p:txBody>
      </p:sp>
      <p:sp>
        <p:nvSpPr>
          <p:cNvPr id="4" name="Footer Placeholder 3"/>
          <p:cNvSpPr>
            <a:spLocks noGrp="1"/>
          </p:cNvSpPr>
          <p:nvPr>
            <p:ph type="ftr" sz="quarter" idx="11"/>
          </p:nvPr>
        </p:nvSpPr>
        <p:spPr/>
        <p:txBody>
          <a:bodyPr/>
          <a:lstStyle/>
          <a:p>
            <a:endParaRPr lang="ro-RO"/>
          </a:p>
        </p:txBody>
      </p:sp>
      <p:sp>
        <p:nvSpPr>
          <p:cNvPr id="5" name="Slide Number Placeholder 4"/>
          <p:cNvSpPr>
            <a:spLocks noGrp="1"/>
          </p:cNvSpPr>
          <p:nvPr>
            <p:ph type="sldNum" sz="quarter" idx="12"/>
          </p:nvPr>
        </p:nvSpPr>
        <p:spPr/>
        <p:txBody>
          <a:bodyPr/>
          <a:lstStyle/>
          <a:p>
            <a:fld id="{65DA1F01-0015-492A-A47A-4F5B31A6AF56}" type="slidenum">
              <a:rPr lang="ro-RO" smtClean="0"/>
              <a:t>‹nr.›</a:t>
            </a:fld>
            <a:endParaRPr lang="ro-RO"/>
          </a:p>
        </p:txBody>
      </p:sp>
    </p:spTree>
    <p:extLst>
      <p:ext uri="{BB962C8B-B14F-4D97-AF65-F5344CB8AC3E}">
        <p14:creationId xmlns:p14="http://schemas.microsoft.com/office/powerpoint/2010/main" val="31376079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C5C3E9-6793-4772-B353-4905A3DC2A0F}" type="datetimeFigureOut">
              <a:rPr lang="ro-RO" smtClean="0"/>
              <a:t>13.07.2023</a:t>
            </a:fld>
            <a:endParaRPr lang="ro-RO"/>
          </a:p>
        </p:txBody>
      </p:sp>
      <p:sp>
        <p:nvSpPr>
          <p:cNvPr id="3" name="Footer Placeholder 2"/>
          <p:cNvSpPr>
            <a:spLocks noGrp="1"/>
          </p:cNvSpPr>
          <p:nvPr>
            <p:ph type="ftr" sz="quarter" idx="11"/>
          </p:nvPr>
        </p:nvSpPr>
        <p:spPr/>
        <p:txBody>
          <a:bodyPr/>
          <a:lstStyle/>
          <a:p>
            <a:endParaRPr lang="ro-RO"/>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65DA1F01-0015-492A-A47A-4F5B31A6AF56}" type="slidenum">
              <a:rPr lang="ro-RO" smtClean="0"/>
              <a:t>‹nr.›</a:t>
            </a:fld>
            <a:endParaRPr lang="ro-RO"/>
          </a:p>
        </p:txBody>
      </p:sp>
    </p:spTree>
    <p:extLst>
      <p:ext uri="{BB962C8B-B14F-4D97-AF65-F5344CB8AC3E}">
        <p14:creationId xmlns:p14="http://schemas.microsoft.com/office/powerpoint/2010/main" val="1277667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ro-RO"/>
              <a:t>Faceți clic pentru a edita stilul de titlu coordonator</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sp>
        <p:nvSpPr>
          <p:cNvPr id="5" name="Date Placeholder 4"/>
          <p:cNvSpPr>
            <a:spLocks noGrp="1"/>
          </p:cNvSpPr>
          <p:nvPr>
            <p:ph type="dt" sz="half" idx="10"/>
          </p:nvPr>
        </p:nvSpPr>
        <p:spPr/>
        <p:txBody>
          <a:bodyPr/>
          <a:lstStyle/>
          <a:p>
            <a:fld id="{19C5C3E9-6793-4772-B353-4905A3DC2A0F}" type="datetimeFigureOut">
              <a:rPr lang="ro-RO" smtClean="0"/>
              <a:t>13.07.2023</a:t>
            </a:fld>
            <a:endParaRPr lang="ro-RO"/>
          </a:p>
        </p:txBody>
      </p:sp>
      <p:sp>
        <p:nvSpPr>
          <p:cNvPr id="6" name="Footer Placeholder 5"/>
          <p:cNvSpPr>
            <a:spLocks noGrp="1"/>
          </p:cNvSpPr>
          <p:nvPr>
            <p:ph type="ftr" sz="quarter" idx="11"/>
          </p:nvPr>
        </p:nvSpPr>
        <p:spPr/>
        <p:txBody>
          <a:bodyPr/>
          <a:lstStyle/>
          <a:p>
            <a:endParaRPr lang="ro-RO"/>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65DA1F01-0015-492A-A47A-4F5B31A6AF56}" type="slidenum">
              <a:rPr lang="ro-RO" smtClean="0"/>
              <a:t>‹nr.›</a:t>
            </a:fld>
            <a:endParaRPr lang="ro-RO"/>
          </a:p>
        </p:txBody>
      </p:sp>
    </p:spTree>
    <p:extLst>
      <p:ext uri="{BB962C8B-B14F-4D97-AF65-F5344CB8AC3E}">
        <p14:creationId xmlns:p14="http://schemas.microsoft.com/office/powerpoint/2010/main" val="31182542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ro-RO"/>
              <a:t>Faceți clic pentru a edita stilul de titlu coordonator</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o-RO"/>
              <a:t>Faceți clic pe pictogramă pentru a adăuga o imagine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sp>
        <p:nvSpPr>
          <p:cNvPr id="5" name="Date Placeholder 4"/>
          <p:cNvSpPr>
            <a:spLocks noGrp="1"/>
          </p:cNvSpPr>
          <p:nvPr>
            <p:ph type="dt" sz="half" idx="10"/>
          </p:nvPr>
        </p:nvSpPr>
        <p:spPr/>
        <p:txBody>
          <a:bodyPr/>
          <a:lstStyle/>
          <a:p>
            <a:fld id="{19C5C3E9-6793-4772-B353-4905A3DC2A0F}" type="datetimeFigureOut">
              <a:rPr lang="ro-RO" smtClean="0"/>
              <a:t>13.07.2023</a:t>
            </a:fld>
            <a:endParaRPr lang="ro-RO"/>
          </a:p>
        </p:txBody>
      </p:sp>
      <p:sp>
        <p:nvSpPr>
          <p:cNvPr id="6" name="Footer Placeholder 5"/>
          <p:cNvSpPr>
            <a:spLocks noGrp="1"/>
          </p:cNvSpPr>
          <p:nvPr>
            <p:ph type="ftr" sz="quarter" idx="11"/>
          </p:nvPr>
        </p:nvSpPr>
        <p:spPr/>
        <p:txBody>
          <a:bodyPr/>
          <a:lstStyle/>
          <a:p>
            <a:endParaRPr lang="ro-RO"/>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65DA1F01-0015-492A-A47A-4F5B31A6AF56}" type="slidenum">
              <a:rPr lang="ro-RO" smtClean="0"/>
              <a:t>‹nr.›</a:t>
            </a:fld>
            <a:endParaRPr lang="ro-RO"/>
          </a:p>
        </p:txBody>
      </p:sp>
    </p:spTree>
    <p:extLst>
      <p:ext uri="{BB962C8B-B14F-4D97-AF65-F5344CB8AC3E}">
        <p14:creationId xmlns:p14="http://schemas.microsoft.com/office/powerpoint/2010/main" val="2924000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3000">
              <a:srgbClr val="0070C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20">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ro-RO"/>
              <a:t>Faceți clic pentru a edita stilul de titlu coordonator</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19C5C3E9-6793-4772-B353-4905A3DC2A0F}" type="datetimeFigureOut">
              <a:rPr lang="ro-RO" smtClean="0"/>
              <a:t>13.07.2023</a:t>
            </a:fld>
            <a:endParaRPr lang="ro-RO"/>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endParaRPr lang="ro-RO"/>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65DA1F01-0015-492A-A47A-4F5B31A6AF56}" type="slidenum">
              <a:rPr lang="ro-RO" smtClean="0"/>
              <a:t>‹nr.›</a:t>
            </a:fld>
            <a:endParaRPr lang="ro-RO"/>
          </a:p>
        </p:txBody>
      </p:sp>
    </p:spTree>
    <p:extLst>
      <p:ext uri="{BB962C8B-B14F-4D97-AF65-F5344CB8AC3E}">
        <p14:creationId xmlns:p14="http://schemas.microsoft.com/office/powerpoint/2010/main" val="3986448661"/>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 id="2147483796" r:id="rId12"/>
    <p:sldLayoutId id="2147483797" r:id="rId13"/>
    <p:sldLayoutId id="2147483798" r:id="rId14"/>
    <p:sldLayoutId id="2147483799" r:id="rId15"/>
    <p:sldLayoutId id="2147483800" r:id="rId16"/>
    <p:sldLayoutId id="2147483801" r:id="rId17"/>
    <p:sldLayoutId id="2147483802" r:id="rId18"/>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doi.org/10.1186/s12910-018-0325-y"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9.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Afbeelding 2">
            <a:extLst>
              <a:ext uri="{FF2B5EF4-FFF2-40B4-BE49-F238E27FC236}">
                <a16:creationId xmlns:a16="http://schemas.microsoft.com/office/drawing/2014/main" id="{DCD39775-19DD-27A2-C571-F4E09C1D135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73425" y="3546031"/>
            <a:ext cx="3529330" cy="2976543"/>
          </a:xfrm>
          <a:prstGeom prst="rect">
            <a:avLst/>
          </a:prstGeom>
          <a:noFill/>
        </p:spPr>
      </p:pic>
      <p:sp>
        <p:nvSpPr>
          <p:cNvPr id="6" name="Tekstvak 5">
            <a:extLst>
              <a:ext uri="{FF2B5EF4-FFF2-40B4-BE49-F238E27FC236}">
                <a16:creationId xmlns:a16="http://schemas.microsoft.com/office/drawing/2014/main" id="{FDAA547A-5929-8F57-0F35-2B18A1844003}"/>
              </a:ext>
            </a:extLst>
          </p:cNvPr>
          <p:cNvSpPr txBox="1"/>
          <p:nvPr/>
        </p:nvSpPr>
        <p:spPr>
          <a:xfrm>
            <a:off x="3114675" y="744021"/>
            <a:ext cx="6096000" cy="646331"/>
          </a:xfrm>
          <a:prstGeom prst="rect">
            <a:avLst/>
          </a:prstGeom>
          <a:noFill/>
        </p:spPr>
        <p:txBody>
          <a:bodyPr wrap="square">
            <a:spAutoFit/>
          </a:bodyPr>
          <a:lstStyle/>
          <a:p>
            <a:pPr algn="ctr"/>
            <a:r>
              <a:rPr lang="en-US" sz="3600" dirty="0" err="1">
                <a:solidFill>
                  <a:srgbClr val="00B0F0"/>
                </a:solidFill>
              </a:rPr>
              <a:t>Tiedollinen</a:t>
            </a:r>
            <a:r>
              <a:rPr lang="en-US" sz="3600" dirty="0">
                <a:solidFill>
                  <a:srgbClr val="00B0F0"/>
                </a:solidFill>
              </a:rPr>
              <a:t> </a:t>
            </a:r>
            <a:r>
              <a:rPr lang="en-US" sz="3600" dirty="0" err="1">
                <a:solidFill>
                  <a:srgbClr val="00B0F0"/>
                </a:solidFill>
              </a:rPr>
              <a:t>Tuotos</a:t>
            </a:r>
            <a:r>
              <a:rPr lang="en-US" sz="3600" dirty="0">
                <a:solidFill>
                  <a:srgbClr val="00B0F0"/>
                </a:solidFill>
              </a:rPr>
              <a:t> 6-2</a:t>
            </a:r>
          </a:p>
        </p:txBody>
      </p:sp>
      <p:sp>
        <p:nvSpPr>
          <p:cNvPr id="7" name="Tekstvak 6">
            <a:extLst>
              <a:ext uri="{FF2B5EF4-FFF2-40B4-BE49-F238E27FC236}">
                <a16:creationId xmlns:a16="http://schemas.microsoft.com/office/drawing/2014/main" id="{65FD3A36-A17F-01AA-7345-250A1190DBC2}"/>
              </a:ext>
            </a:extLst>
          </p:cNvPr>
          <p:cNvSpPr txBox="1"/>
          <p:nvPr/>
        </p:nvSpPr>
        <p:spPr>
          <a:xfrm>
            <a:off x="2185987" y="1806472"/>
            <a:ext cx="7534275" cy="1938992"/>
          </a:xfrm>
          <a:prstGeom prst="rect">
            <a:avLst/>
          </a:prstGeom>
          <a:noFill/>
        </p:spPr>
        <p:txBody>
          <a:bodyPr wrap="square">
            <a:spAutoFit/>
          </a:bodyPr>
          <a:lstStyle/>
          <a:p>
            <a:pPr algn="ctr"/>
            <a:r>
              <a:rPr lang="en-US" sz="4000" dirty="0" err="1"/>
              <a:t>Johdatus</a:t>
            </a:r>
            <a:r>
              <a:rPr lang="en-US" sz="4000" dirty="0"/>
              <a:t> </a:t>
            </a:r>
            <a:r>
              <a:rPr lang="en-US" sz="4000" dirty="0" err="1"/>
              <a:t>moraalisen</a:t>
            </a:r>
            <a:r>
              <a:rPr lang="en-US" sz="4000" dirty="0"/>
              <a:t> </a:t>
            </a:r>
            <a:r>
              <a:rPr lang="en-US" sz="4000" dirty="0" err="1"/>
              <a:t>tapauksen</a:t>
            </a:r>
            <a:r>
              <a:rPr lang="en-US" sz="4000" dirty="0"/>
              <a:t> </a:t>
            </a:r>
            <a:r>
              <a:rPr lang="en-US" sz="4000" dirty="0" err="1"/>
              <a:t>pohdintatekniikkaan</a:t>
            </a:r>
            <a:endParaRPr lang="en-US" sz="4000" dirty="0"/>
          </a:p>
        </p:txBody>
      </p:sp>
    </p:spTree>
    <p:extLst>
      <p:ext uri="{BB962C8B-B14F-4D97-AF65-F5344CB8AC3E}">
        <p14:creationId xmlns:p14="http://schemas.microsoft.com/office/powerpoint/2010/main" val="19880124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1B1A260-8A72-4E08-82CC-DB3DB0A49F3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373"/>
            <a:ext cx="12192000" cy="6867027"/>
            <a:chOff x="0" y="-2373"/>
            <a:chExt cx="12192000" cy="6867027"/>
          </a:xfrm>
        </p:grpSpPr>
        <p:sp>
          <p:nvSpPr>
            <p:cNvPr id="11" name="Rectangle 10">
              <a:extLst>
                <a:ext uri="{FF2B5EF4-FFF2-40B4-BE49-F238E27FC236}">
                  <a16:creationId xmlns:a16="http://schemas.microsoft.com/office/drawing/2014/main" id="{F5EE446B-EFB2-4F6A-AC6E-936E92DB5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a16="http://schemas.microsoft.com/office/drawing/2014/main" id="{3483BA79-FCF5-4852-AF0E-CA634727E3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A2630BA5-8A74-4D0A-BB80-42BB6E2D0C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BD6109B2-DB31-43CB-950B-AB02BC17CF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id="{4F4C0381-B807-4F22-9362-4CF1EA4ED6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a16="http://schemas.microsoft.com/office/drawing/2014/main" id="{32DC58E5-A2AB-4AF3-BFDC-51F45B859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5A82E722-60BE-4C4A-93FB-ED5C9D25F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a:extLst>
                <a:ext uri="{FF2B5EF4-FFF2-40B4-BE49-F238E27FC236}">
                  <a16:creationId xmlns:a16="http://schemas.microsoft.com/office/drawing/2014/main" id="{BD917B57-2D0B-49F7-99D0-3E0D111382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a:extLst>
                <a:ext uri="{FF2B5EF4-FFF2-40B4-BE49-F238E27FC236}">
                  <a16:creationId xmlns:a16="http://schemas.microsoft.com/office/drawing/2014/main" id="{ED29444E-A895-4493-BEBA-CBD61CF471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0" name="Freeform 5">
              <a:extLst>
                <a:ext uri="{FF2B5EF4-FFF2-40B4-BE49-F238E27FC236}">
                  <a16:creationId xmlns:a16="http://schemas.microsoft.com/office/drawing/2014/main" id="{9237B3E9-B2D7-4C20-930D-6FD74FFB5C1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u 1">
            <a:extLst>
              <a:ext uri="{FF2B5EF4-FFF2-40B4-BE49-F238E27FC236}">
                <a16:creationId xmlns:a16="http://schemas.microsoft.com/office/drawing/2014/main" id="{6D4E045F-F288-4BEA-8537-6BD6E4E10D61}"/>
              </a:ext>
            </a:extLst>
          </p:cNvPr>
          <p:cNvSpPr>
            <a:spLocks noGrp="1"/>
          </p:cNvSpPr>
          <p:nvPr>
            <p:ph type="title"/>
          </p:nvPr>
        </p:nvSpPr>
        <p:spPr>
          <a:xfrm>
            <a:off x="994087" y="1130603"/>
            <a:ext cx="3342442" cy="4596794"/>
          </a:xfrm>
        </p:spPr>
        <p:txBody>
          <a:bodyPr anchor="ctr">
            <a:normAutofit/>
          </a:bodyPr>
          <a:lstStyle/>
          <a:p>
            <a:r>
              <a:rPr lang="en-US" sz="3200" b="1" dirty="0" err="1">
                <a:solidFill>
                  <a:srgbClr val="EBEBEB"/>
                </a:solidFill>
                <a:latin typeface="+mn-lt"/>
              </a:rPr>
              <a:t>Osallistujat</a:t>
            </a:r>
            <a:r>
              <a:rPr lang="ro-RO" sz="3200" b="1" dirty="0">
                <a:solidFill>
                  <a:srgbClr val="EBEBEB"/>
                </a:solidFill>
                <a:latin typeface="+mn-lt"/>
              </a:rPr>
              <a:t> -   </a:t>
            </a:r>
            <a:r>
              <a:rPr lang="en-US" sz="3200" b="1" dirty="0" err="1">
                <a:solidFill>
                  <a:srgbClr val="EBEBEB"/>
                </a:solidFill>
                <a:latin typeface="+mn-lt"/>
              </a:rPr>
              <a:t>yleensä</a:t>
            </a:r>
            <a:r>
              <a:rPr lang="en-GB" sz="3200" b="1" i="0" dirty="0">
                <a:solidFill>
                  <a:srgbClr val="EBEBEB"/>
                </a:solidFill>
                <a:effectLst/>
                <a:latin typeface="+mn-lt"/>
              </a:rPr>
              <a:t> </a:t>
            </a:r>
            <a:r>
              <a:rPr lang="ro-RO" sz="3200" b="1" i="0" dirty="0">
                <a:solidFill>
                  <a:srgbClr val="EBEBEB"/>
                </a:solidFill>
                <a:effectLst/>
                <a:latin typeface="+mn-lt"/>
              </a:rPr>
              <a:t>8</a:t>
            </a:r>
            <a:r>
              <a:rPr lang="en-US" sz="3200" b="1" i="0" dirty="0">
                <a:solidFill>
                  <a:srgbClr val="EBEBEB"/>
                </a:solidFill>
                <a:effectLst/>
                <a:latin typeface="+mn-lt"/>
              </a:rPr>
              <a:t> </a:t>
            </a:r>
            <a:r>
              <a:rPr lang="en-US" sz="3200" b="1" dirty="0">
                <a:solidFill>
                  <a:srgbClr val="EBEBEB"/>
                </a:solidFill>
                <a:latin typeface="+mn-lt"/>
              </a:rPr>
              <a:t>-</a:t>
            </a:r>
            <a:r>
              <a:rPr lang="ro-RO" sz="3200" b="1" i="0" dirty="0">
                <a:solidFill>
                  <a:srgbClr val="EBEBEB"/>
                </a:solidFill>
                <a:effectLst/>
                <a:latin typeface="+mn-lt"/>
              </a:rPr>
              <a:t>12</a:t>
            </a:r>
            <a:r>
              <a:rPr lang="ro-RO" sz="3200" b="1" dirty="0">
                <a:solidFill>
                  <a:srgbClr val="EBEBEB"/>
                </a:solidFill>
                <a:latin typeface="+mn-lt"/>
              </a:rPr>
              <a:t> </a:t>
            </a:r>
            <a:r>
              <a:rPr lang="en-US" sz="3200" b="1" dirty="0" err="1">
                <a:solidFill>
                  <a:srgbClr val="EBEBEB"/>
                </a:solidFill>
                <a:latin typeface="+mn-lt"/>
              </a:rPr>
              <a:t>ammattilaista</a:t>
            </a:r>
            <a:endParaRPr lang="ro-RO" sz="3200" b="1" dirty="0">
              <a:solidFill>
                <a:srgbClr val="EBEBEB"/>
              </a:solidFill>
              <a:latin typeface="+mn-lt"/>
            </a:endParaRPr>
          </a:p>
        </p:txBody>
      </p:sp>
      <p:sp>
        <p:nvSpPr>
          <p:cNvPr id="3" name="Substituent conținut 2">
            <a:extLst>
              <a:ext uri="{FF2B5EF4-FFF2-40B4-BE49-F238E27FC236}">
                <a16:creationId xmlns:a16="http://schemas.microsoft.com/office/drawing/2014/main" id="{4F029426-4283-4C4C-8F3A-2EA9ABA2AD27}"/>
              </a:ext>
            </a:extLst>
          </p:cNvPr>
          <p:cNvSpPr>
            <a:spLocks noGrp="1"/>
          </p:cNvSpPr>
          <p:nvPr>
            <p:ph idx="1"/>
          </p:nvPr>
        </p:nvSpPr>
        <p:spPr>
          <a:xfrm>
            <a:off x="5109101" y="580388"/>
            <a:ext cx="6633219" cy="5954325"/>
          </a:xfrm>
        </p:spPr>
        <p:txBody>
          <a:bodyPr anchor="ctr">
            <a:normAutofit/>
          </a:bodyPr>
          <a:lstStyle/>
          <a:p>
            <a:r>
              <a:rPr lang="fi-FI" sz="2000" dirty="0"/>
              <a:t>Fasilitaattori - ulkopuolinen asiantuntija (yleensä </a:t>
            </a:r>
            <a:r>
              <a:rPr lang="fi-FI" sz="2000" dirty="0" err="1"/>
              <a:t>eetikko</a:t>
            </a:r>
            <a:r>
              <a:rPr lang="fi-FI" sz="2000" dirty="0"/>
              <a:t>) tai sisäinen terveydenhuollon ammattilainen, joka on koulutettu ja sertifioitu moraalisen tapauksen käsittelyn fasilitaattoriksi.</a:t>
            </a:r>
          </a:p>
          <a:p>
            <a:r>
              <a:rPr lang="fi-FI" sz="2000" dirty="0"/>
              <a:t>Toinen fasilitaattori (aina kun se on mahdollista).</a:t>
            </a:r>
          </a:p>
          <a:p>
            <a:r>
              <a:rPr lang="fi-FI" sz="2000" dirty="0"/>
              <a:t>Tarkkailija  </a:t>
            </a:r>
          </a:p>
          <a:p>
            <a:r>
              <a:rPr lang="fi-FI" sz="2000" dirty="0"/>
              <a:t>Tapauksen esittelijä - yleensä eettisen dilemman kanssa tekemisissä oleva sairaanhoitaja tai lääkäri. </a:t>
            </a:r>
          </a:p>
          <a:p>
            <a:r>
              <a:rPr lang="fi-FI" sz="2000" dirty="0"/>
              <a:t>Moniammatillinen tiimi - tasavertaisesti edustettu.</a:t>
            </a:r>
          </a:p>
          <a:p>
            <a:r>
              <a:rPr lang="fi-FI" sz="2000" dirty="0"/>
              <a:t>Mahdollisesti: potilas esitetyssä tilanteessa tai hänen puolestaan valtuutettu henkilö.</a:t>
            </a:r>
          </a:p>
          <a:p>
            <a:r>
              <a:rPr lang="fi-FI" sz="2000" dirty="0"/>
              <a:t> Fläppitaulu</a:t>
            </a:r>
            <a:endParaRPr lang="ro-RO" sz="2000" dirty="0"/>
          </a:p>
        </p:txBody>
      </p:sp>
      <p:sp>
        <p:nvSpPr>
          <p:cNvPr id="4" name="Rechthoek 3">
            <a:extLst>
              <a:ext uri="{FF2B5EF4-FFF2-40B4-BE49-F238E27FC236}">
                <a16:creationId xmlns:a16="http://schemas.microsoft.com/office/drawing/2014/main" id="{99D65D04-D86E-021E-2B6E-5D78611D6FF3}"/>
              </a:ext>
            </a:extLst>
          </p:cNvPr>
          <p:cNvSpPr/>
          <p:nvPr/>
        </p:nvSpPr>
        <p:spPr>
          <a:xfrm>
            <a:off x="10437812" y="-2373"/>
            <a:ext cx="685800" cy="9739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5" name="Tekstvak 4">
            <a:extLst>
              <a:ext uri="{FF2B5EF4-FFF2-40B4-BE49-F238E27FC236}">
                <a16:creationId xmlns:a16="http://schemas.microsoft.com/office/drawing/2014/main" id="{D2A620CD-FA4C-CA20-752A-545CC115AD25}"/>
              </a:ext>
            </a:extLst>
          </p:cNvPr>
          <p:cNvSpPr txBox="1"/>
          <p:nvPr/>
        </p:nvSpPr>
        <p:spPr>
          <a:xfrm>
            <a:off x="10466394" y="276225"/>
            <a:ext cx="639919" cy="584775"/>
          </a:xfrm>
          <a:prstGeom prst="rect">
            <a:avLst/>
          </a:prstGeom>
          <a:noFill/>
        </p:spPr>
        <p:txBody>
          <a:bodyPr wrap="none" rtlCol="0">
            <a:spAutoFit/>
          </a:bodyPr>
          <a:lstStyle/>
          <a:p>
            <a:pPr algn="ctr"/>
            <a:r>
              <a:rPr lang="nl-BE" sz="3200" dirty="0"/>
              <a:t>10</a:t>
            </a:r>
          </a:p>
        </p:txBody>
      </p:sp>
    </p:spTree>
    <p:extLst>
      <p:ext uri="{BB962C8B-B14F-4D97-AF65-F5344CB8AC3E}">
        <p14:creationId xmlns:p14="http://schemas.microsoft.com/office/powerpoint/2010/main" val="8303252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1B1A260-8A72-4E08-82CC-DB3DB0A49F3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373"/>
            <a:ext cx="12192000" cy="6867027"/>
            <a:chOff x="0" y="-2373"/>
            <a:chExt cx="12192000" cy="6867027"/>
          </a:xfrm>
        </p:grpSpPr>
        <p:sp>
          <p:nvSpPr>
            <p:cNvPr id="11" name="Rectangle 10">
              <a:extLst>
                <a:ext uri="{FF2B5EF4-FFF2-40B4-BE49-F238E27FC236}">
                  <a16:creationId xmlns:a16="http://schemas.microsoft.com/office/drawing/2014/main" id="{F5EE446B-EFB2-4F6A-AC6E-936E92DB5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a16="http://schemas.microsoft.com/office/drawing/2014/main" id="{3483BA79-FCF5-4852-AF0E-CA634727E3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A2630BA5-8A74-4D0A-BB80-42BB6E2D0C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BD6109B2-DB31-43CB-950B-AB02BC17CF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id="{4F4C0381-B807-4F22-9362-4CF1EA4ED6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a16="http://schemas.microsoft.com/office/drawing/2014/main" id="{32DC58E5-A2AB-4AF3-BFDC-51F45B859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5A82E722-60BE-4C4A-93FB-ED5C9D25F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a:extLst>
                <a:ext uri="{FF2B5EF4-FFF2-40B4-BE49-F238E27FC236}">
                  <a16:creationId xmlns:a16="http://schemas.microsoft.com/office/drawing/2014/main" id="{BD917B57-2D0B-49F7-99D0-3E0D111382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a:extLst>
                <a:ext uri="{FF2B5EF4-FFF2-40B4-BE49-F238E27FC236}">
                  <a16:creationId xmlns:a16="http://schemas.microsoft.com/office/drawing/2014/main" id="{ED29444E-A895-4493-BEBA-CBD61CF471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0" name="Freeform 5">
              <a:extLst>
                <a:ext uri="{FF2B5EF4-FFF2-40B4-BE49-F238E27FC236}">
                  <a16:creationId xmlns:a16="http://schemas.microsoft.com/office/drawing/2014/main" id="{9237B3E9-B2D7-4C20-930D-6FD74FFB5C1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u 1">
            <a:extLst>
              <a:ext uri="{FF2B5EF4-FFF2-40B4-BE49-F238E27FC236}">
                <a16:creationId xmlns:a16="http://schemas.microsoft.com/office/drawing/2014/main" id="{65D0F3BB-DB53-43F8-9BD0-8CE76F377BA7}"/>
              </a:ext>
            </a:extLst>
          </p:cNvPr>
          <p:cNvSpPr>
            <a:spLocks noGrp="1"/>
          </p:cNvSpPr>
          <p:nvPr>
            <p:ph type="title"/>
          </p:nvPr>
        </p:nvSpPr>
        <p:spPr>
          <a:xfrm>
            <a:off x="996033" y="1130603"/>
            <a:ext cx="3342442" cy="4596794"/>
          </a:xfrm>
        </p:spPr>
        <p:txBody>
          <a:bodyPr anchor="ctr">
            <a:normAutofit/>
          </a:bodyPr>
          <a:lstStyle/>
          <a:p>
            <a:pPr algn="ctr"/>
            <a:r>
              <a:rPr lang="en-US" sz="3200" b="1" dirty="0" err="1">
                <a:solidFill>
                  <a:srgbClr val="EBEBEB"/>
                </a:solidFill>
              </a:rPr>
              <a:t>Ympäristö</a:t>
            </a:r>
            <a:endParaRPr lang="en-US" sz="3200" b="1" dirty="0">
              <a:solidFill>
                <a:srgbClr val="EBEBEB"/>
              </a:solidFill>
            </a:endParaRPr>
          </a:p>
        </p:txBody>
      </p:sp>
      <p:sp>
        <p:nvSpPr>
          <p:cNvPr id="3" name="Substituent conținut 2">
            <a:extLst>
              <a:ext uri="{FF2B5EF4-FFF2-40B4-BE49-F238E27FC236}">
                <a16:creationId xmlns:a16="http://schemas.microsoft.com/office/drawing/2014/main" id="{28BC631D-1694-4025-9776-7CCC55E1968F}"/>
              </a:ext>
            </a:extLst>
          </p:cNvPr>
          <p:cNvSpPr>
            <a:spLocks noGrp="1"/>
          </p:cNvSpPr>
          <p:nvPr>
            <p:ph idx="1"/>
          </p:nvPr>
        </p:nvSpPr>
        <p:spPr>
          <a:xfrm>
            <a:off x="5118627" y="2142488"/>
            <a:ext cx="6648494" cy="4229737"/>
          </a:xfrm>
        </p:spPr>
        <p:txBody>
          <a:bodyPr anchor="ctr">
            <a:normAutofit/>
          </a:bodyPr>
          <a:lstStyle/>
          <a:p>
            <a:r>
              <a:rPr lang="fi-FI" sz="2000" dirty="0"/>
              <a:t>Huone, jossa on mahdollisimman paljon tilaa, jossa osallistujien välillä ei ole esteitä tai asentoeroja.</a:t>
            </a:r>
          </a:p>
          <a:p>
            <a:r>
              <a:rPr lang="fi-FI" sz="2000" dirty="0"/>
              <a:t>Osallistujat sijoitetaan</a:t>
            </a:r>
          </a:p>
          <a:p>
            <a:r>
              <a:rPr lang="fi-FI" sz="2000" dirty="0"/>
              <a:t>Ohjaaja kirjoittaa ideat Fläppitaulu-kaavioon.</a:t>
            </a:r>
          </a:p>
          <a:p>
            <a:r>
              <a:rPr lang="fi-FI" sz="2000" dirty="0"/>
              <a:t>AIKA - noin 90 minuuttia - sitä ei ilmoiteta selkeästi etukäteen, se riippuu pikemminkin ryhmän dynamiikasta, ryhmäkeskusteluista, MCD:n tavoitteesta - päätöksenteko tai yhteisymmärryksen saavuttaminen (tässä aika on rajallinen).</a:t>
            </a:r>
            <a:endParaRPr lang="ro-RO" sz="2000" dirty="0"/>
          </a:p>
          <a:p>
            <a:endParaRPr lang="ro-RO" sz="2000" dirty="0"/>
          </a:p>
        </p:txBody>
      </p:sp>
      <p:pic>
        <p:nvPicPr>
          <p:cNvPr id="1026" name="Picture 2" descr="Let's Get Critical!: Setting - The Librarian Who Doesn't Say Shhh!">
            <a:extLst>
              <a:ext uri="{FF2B5EF4-FFF2-40B4-BE49-F238E27FC236}">
                <a16:creationId xmlns:a16="http://schemas.microsoft.com/office/drawing/2014/main" id="{82593272-4AB8-4DB9-AFAE-319E32A0CD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6104" y="4076700"/>
            <a:ext cx="3162300" cy="1447800"/>
          </a:xfrm>
          <a:prstGeom prst="rect">
            <a:avLst/>
          </a:prstGeom>
          <a:noFill/>
          <a:extLst>
            <a:ext uri="{909E8E84-426E-40DD-AFC4-6F175D3DCCD1}">
              <a14:hiddenFill xmlns:a14="http://schemas.microsoft.com/office/drawing/2010/main">
                <a:solidFill>
                  <a:srgbClr val="FFFFFF"/>
                </a:solidFill>
              </a14:hiddenFill>
            </a:ext>
          </a:extLst>
        </p:spPr>
      </p:pic>
      <p:sp>
        <p:nvSpPr>
          <p:cNvPr id="4" name="Rechthoek 3">
            <a:extLst>
              <a:ext uri="{FF2B5EF4-FFF2-40B4-BE49-F238E27FC236}">
                <a16:creationId xmlns:a16="http://schemas.microsoft.com/office/drawing/2014/main" id="{ED1DAC6C-848C-0C94-7952-B6D1374A9D79}"/>
              </a:ext>
            </a:extLst>
          </p:cNvPr>
          <p:cNvSpPr/>
          <p:nvPr/>
        </p:nvSpPr>
        <p:spPr>
          <a:xfrm>
            <a:off x="10437812" y="-2373"/>
            <a:ext cx="685800" cy="9739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5" name="Tekstvak 4">
            <a:extLst>
              <a:ext uri="{FF2B5EF4-FFF2-40B4-BE49-F238E27FC236}">
                <a16:creationId xmlns:a16="http://schemas.microsoft.com/office/drawing/2014/main" id="{1C3FDC83-4D8A-1F66-1143-56FB74CC548E}"/>
              </a:ext>
            </a:extLst>
          </p:cNvPr>
          <p:cNvSpPr txBox="1"/>
          <p:nvPr/>
        </p:nvSpPr>
        <p:spPr>
          <a:xfrm>
            <a:off x="10466394" y="276225"/>
            <a:ext cx="639919" cy="584775"/>
          </a:xfrm>
          <a:prstGeom prst="rect">
            <a:avLst/>
          </a:prstGeom>
          <a:noFill/>
        </p:spPr>
        <p:txBody>
          <a:bodyPr wrap="none" rtlCol="0">
            <a:spAutoFit/>
          </a:bodyPr>
          <a:lstStyle/>
          <a:p>
            <a:pPr algn="ctr"/>
            <a:r>
              <a:rPr lang="nl-BE" sz="3200" dirty="0"/>
              <a:t>11</a:t>
            </a:r>
          </a:p>
        </p:txBody>
      </p:sp>
    </p:spTree>
    <p:extLst>
      <p:ext uri="{BB962C8B-B14F-4D97-AF65-F5344CB8AC3E}">
        <p14:creationId xmlns:p14="http://schemas.microsoft.com/office/powerpoint/2010/main" val="3587648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1B1A260-8A72-4E08-82CC-DB3DB0A49F3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373"/>
            <a:ext cx="12192000" cy="6867027"/>
            <a:chOff x="0" y="-2373"/>
            <a:chExt cx="12192000" cy="6867027"/>
          </a:xfrm>
        </p:grpSpPr>
        <p:sp>
          <p:nvSpPr>
            <p:cNvPr id="11" name="Rectangle 10">
              <a:extLst>
                <a:ext uri="{FF2B5EF4-FFF2-40B4-BE49-F238E27FC236}">
                  <a16:creationId xmlns:a16="http://schemas.microsoft.com/office/drawing/2014/main" id="{F5EE446B-EFB2-4F6A-AC6E-936E92DB5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a16="http://schemas.microsoft.com/office/drawing/2014/main" id="{3483BA79-FCF5-4852-AF0E-CA634727E3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A2630BA5-8A74-4D0A-BB80-42BB6E2D0C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BD6109B2-DB31-43CB-950B-AB02BC17CF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id="{4F4C0381-B807-4F22-9362-4CF1EA4ED6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a16="http://schemas.microsoft.com/office/drawing/2014/main" id="{32DC58E5-A2AB-4AF3-BFDC-51F45B859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5A82E722-60BE-4C4A-93FB-ED5C9D25F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a:extLst>
                <a:ext uri="{FF2B5EF4-FFF2-40B4-BE49-F238E27FC236}">
                  <a16:creationId xmlns:a16="http://schemas.microsoft.com/office/drawing/2014/main" id="{BD917B57-2D0B-49F7-99D0-3E0D111382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a:extLst>
                <a:ext uri="{FF2B5EF4-FFF2-40B4-BE49-F238E27FC236}">
                  <a16:creationId xmlns:a16="http://schemas.microsoft.com/office/drawing/2014/main" id="{ED29444E-A895-4493-BEBA-CBD61CF471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0" name="Freeform 5">
              <a:extLst>
                <a:ext uri="{FF2B5EF4-FFF2-40B4-BE49-F238E27FC236}">
                  <a16:creationId xmlns:a16="http://schemas.microsoft.com/office/drawing/2014/main" id="{9237B3E9-B2D7-4C20-930D-6FD74FFB5C1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u 1">
            <a:extLst>
              <a:ext uri="{FF2B5EF4-FFF2-40B4-BE49-F238E27FC236}">
                <a16:creationId xmlns:a16="http://schemas.microsoft.com/office/drawing/2014/main" id="{5CEC22DD-397D-47E6-8C26-4A914D921A28}"/>
              </a:ext>
            </a:extLst>
          </p:cNvPr>
          <p:cNvSpPr>
            <a:spLocks noGrp="1"/>
          </p:cNvSpPr>
          <p:nvPr>
            <p:ph type="title"/>
          </p:nvPr>
        </p:nvSpPr>
        <p:spPr>
          <a:xfrm>
            <a:off x="994087" y="1130603"/>
            <a:ext cx="3342442" cy="4596794"/>
          </a:xfrm>
        </p:spPr>
        <p:txBody>
          <a:bodyPr anchor="ctr">
            <a:normAutofit/>
          </a:bodyPr>
          <a:lstStyle/>
          <a:p>
            <a:r>
              <a:rPr lang="en-US" sz="3200" b="1" dirty="0" err="1">
                <a:solidFill>
                  <a:srgbClr val="EBEBEB"/>
                </a:solidFill>
              </a:rPr>
              <a:t>Vaihe</a:t>
            </a:r>
            <a:r>
              <a:rPr lang="ro-RO" sz="3200" b="1" dirty="0">
                <a:solidFill>
                  <a:srgbClr val="EBEBEB"/>
                </a:solidFill>
              </a:rPr>
              <a:t> 1 - </a:t>
            </a:r>
            <a:r>
              <a:rPr lang="en-US" sz="3200" b="1" dirty="0" err="1">
                <a:solidFill>
                  <a:srgbClr val="EBEBEB"/>
                </a:solidFill>
              </a:rPr>
              <a:t>Johdanto</a:t>
            </a:r>
            <a:endParaRPr lang="ro-RO" sz="3200" b="1" dirty="0">
              <a:solidFill>
                <a:srgbClr val="EBEBEB"/>
              </a:solidFill>
            </a:endParaRPr>
          </a:p>
        </p:txBody>
      </p:sp>
      <p:sp>
        <p:nvSpPr>
          <p:cNvPr id="3" name="Substituent conținut 2">
            <a:extLst>
              <a:ext uri="{FF2B5EF4-FFF2-40B4-BE49-F238E27FC236}">
                <a16:creationId xmlns:a16="http://schemas.microsoft.com/office/drawing/2014/main" id="{E280CD3A-028A-4F5C-9853-1395A10BECE9}"/>
              </a:ext>
            </a:extLst>
          </p:cNvPr>
          <p:cNvSpPr>
            <a:spLocks noGrp="1"/>
          </p:cNvSpPr>
          <p:nvPr>
            <p:ph idx="1"/>
          </p:nvPr>
        </p:nvSpPr>
        <p:spPr>
          <a:xfrm>
            <a:off x="5137676" y="523238"/>
            <a:ext cx="6789629" cy="5954325"/>
          </a:xfrm>
        </p:spPr>
        <p:txBody>
          <a:bodyPr anchor="ctr">
            <a:normAutofit/>
          </a:bodyPr>
          <a:lstStyle/>
          <a:p>
            <a:r>
              <a:rPr lang="fi-FI" sz="1800" dirty="0">
                <a:solidFill>
                  <a:srgbClr val="002060"/>
                </a:solidFill>
                <a:effectLst/>
                <a:latin typeface="+mj-lt"/>
                <a:ea typeface="Calibri" panose="020F0502020204030204" pitchFamily="34" charset="0"/>
                <a:cs typeface="Calibri" panose="020F0502020204030204" pitchFamily="34" charset="0"/>
              </a:rPr>
              <a:t>Ohjaaja:</a:t>
            </a:r>
          </a:p>
          <a:p>
            <a:pPr lvl="1"/>
            <a:r>
              <a:rPr lang="fi-FI" dirty="0">
                <a:solidFill>
                  <a:srgbClr val="002060"/>
                </a:solidFill>
                <a:effectLst/>
                <a:latin typeface="+mj-lt"/>
                <a:ea typeface="Calibri" panose="020F0502020204030204" pitchFamily="34" charset="0"/>
                <a:cs typeface="Calibri" panose="020F0502020204030204" pitchFamily="34" charset="0"/>
              </a:rPr>
              <a:t>tervehtii ja toivottaa osallistujat tervetulleiksi</a:t>
            </a:r>
          </a:p>
          <a:p>
            <a:pPr lvl="1"/>
            <a:r>
              <a:rPr lang="fi-FI" dirty="0">
                <a:solidFill>
                  <a:srgbClr val="002060"/>
                </a:solidFill>
                <a:effectLst/>
                <a:latin typeface="+mj-lt"/>
                <a:ea typeface="Calibri" panose="020F0502020204030204" pitchFamily="34" charset="0"/>
                <a:cs typeface="Calibri" panose="020F0502020204030204" pitchFamily="34" charset="0"/>
              </a:rPr>
              <a:t>Selittää kokouksessa käsiteltävän asian. </a:t>
            </a:r>
          </a:p>
          <a:p>
            <a:pPr lvl="1"/>
            <a:r>
              <a:rPr lang="fi-FI" dirty="0">
                <a:solidFill>
                  <a:srgbClr val="002060"/>
                </a:solidFill>
                <a:effectLst/>
                <a:latin typeface="+mj-lt"/>
                <a:ea typeface="Calibri" panose="020F0502020204030204" pitchFamily="34" charset="0"/>
                <a:cs typeface="Calibri" panose="020F0502020204030204" pitchFamily="34" charset="0"/>
              </a:rPr>
              <a:t>Selittää lyhyesti MCD:n teoreettiset perusteet ja menettelyn. </a:t>
            </a:r>
          </a:p>
          <a:p>
            <a:pPr lvl="1"/>
            <a:r>
              <a:rPr lang="fi-FI" dirty="0">
                <a:solidFill>
                  <a:srgbClr val="002060"/>
                </a:solidFill>
                <a:effectLst/>
                <a:latin typeface="+mj-lt"/>
                <a:ea typeface="Calibri" panose="020F0502020204030204" pitchFamily="34" charset="0"/>
                <a:cs typeface="Calibri" panose="020F0502020204030204" pitchFamily="34" charset="0"/>
              </a:rPr>
              <a:t>korostaa luottamuksellisuuden merkitystä </a:t>
            </a:r>
          </a:p>
          <a:p>
            <a:pPr lvl="1"/>
            <a:r>
              <a:rPr lang="fi-FI" dirty="0">
                <a:solidFill>
                  <a:srgbClr val="002060"/>
                </a:solidFill>
                <a:effectLst/>
                <a:latin typeface="+mj-lt"/>
                <a:ea typeface="Calibri" panose="020F0502020204030204" pitchFamily="34" charset="0"/>
                <a:cs typeface="Calibri" panose="020F0502020204030204" pitchFamily="34" charset="0"/>
              </a:rPr>
              <a:t>Muotoilee yhdessä osallistujien kanssa kokouksen tavoitteen: ongelman selvittäminen, keinon löytäminen asian käsittelyyn.</a:t>
            </a:r>
          </a:p>
          <a:p>
            <a:endParaRPr lang="fi-FI" sz="1800" dirty="0">
              <a:solidFill>
                <a:srgbClr val="002060"/>
              </a:solidFill>
              <a:effectLst/>
              <a:latin typeface="+mj-lt"/>
              <a:ea typeface="Calibri" panose="020F0502020204030204" pitchFamily="34" charset="0"/>
              <a:cs typeface="Calibri" panose="020F0502020204030204" pitchFamily="34" charset="0"/>
            </a:endParaRPr>
          </a:p>
          <a:p>
            <a:r>
              <a:rPr lang="fi-FI" sz="1800" dirty="0">
                <a:solidFill>
                  <a:srgbClr val="002060"/>
                </a:solidFill>
                <a:effectLst/>
                <a:latin typeface="+mj-lt"/>
                <a:ea typeface="Calibri" panose="020F0502020204030204" pitchFamily="34" charset="0"/>
                <a:cs typeface="Calibri" panose="020F0502020204030204" pitchFamily="34" charset="0"/>
              </a:rPr>
              <a:t>Ohjaaja selittää tavoitteen ja menettelyn:</a:t>
            </a:r>
          </a:p>
          <a:p>
            <a:pPr lvl="1"/>
            <a:r>
              <a:rPr lang="fi-FI" dirty="0">
                <a:solidFill>
                  <a:srgbClr val="002060"/>
                </a:solidFill>
                <a:effectLst/>
                <a:latin typeface="+mj-lt"/>
                <a:ea typeface="Calibri" panose="020F0502020204030204" pitchFamily="34" charset="0"/>
                <a:cs typeface="Calibri" panose="020F0502020204030204" pitchFamily="34" charset="0"/>
              </a:rPr>
              <a:t>Mikä on MCD, </a:t>
            </a:r>
          </a:p>
          <a:p>
            <a:pPr lvl="1"/>
            <a:r>
              <a:rPr lang="fi-FI" dirty="0">
                <a:solidFill>
                  <a:srgbClr val="002060"/>
                </a:solidFill>
                <a:effectLst/>
                <a:latin typeface="+mj-lt"/>
                <a:ea typeface="Calibri" panose="020F0502020204030204" pitchFamily="34" charset="0"/>
                <a:cs typeface="Calibri" panose="020F0502020204030204" pitchFamily="34" charset="0"/>
              </a:rPr>
              <a:t>Mikä on kokouksen tavoite,</a:t>
            </a:r>
          </a:p>
          <a:p>
            <a:pPr lvl="1"/>
            <a:r>
              <a:rPr lang="fi-FI" dirty="0">
                <a:solidFill>
                  <a:srgbClr val="002060"/>
                </a:solidFill>
                <a:effectLst/>
                <a:latin typeface="+mj-lt"/>
                <a:ea typeface="Calibri" panose="020F0502020204030204" pitchFamily="34" charset="0"/>
                <a:cs typeface="Calibri" panose="020F0502020204030204" pitchFamily="34" charset="0"/>
              </a:rPr>
              <a:t>Mitkä ovat vastavuoroiset odotukset (esim. avoin ja rehellinen viestintä), </a:t>
            </a:r>
          </a:p>
          <a:p>
            <a:pPr lvl="1"/>
            <a:r>
              <a:rPr lang="fi-FI" dirty="0" err="1">
                <a:solidFill>
                  <a:srgbClr val="002060"/>
                </a:solidFill>
                <a:effectLst/>
                <a:latin typeface="+mj-lt"/>
                <a:ea typeface="Calibri" panose="020F0502020204030204" pitchFamily="34" charset="0"/>
                <a:cs typeface="Calibri" panose="020F0502020204030204" pitchFamily="34" charset="0"/>
              </a:rPr>
              <a:t>MCD:ssä</a:t>
            </a:r>
            <a:r>
              <a:rPr lang="fi-FI" dirty="0">
                <a:solidFill>
                  <a:srgbClr val="002060"/>
                </a:solidFill>
                <a:effectLst/>
                <a:latin typeface="+mj-lt"/>
                <a:ea typeface="Calibri" panose="020F0502020204030204" pitchFamily="34" charset="0"/>
                <a:cs typeface="Calibri" panose="020F0502020204030204" pitchFamily="34" charset="0"/>
              </a:rPr>
              <a:t> noudatettavien vaiheiden esittely. </a:t>
            </a:r>
            <a:endParaRPr lang="ro-RO" dirty="0">
              <a:solidFill>
                <a:srgbClr val="002060"/>
              </a:solidFill>
              <a:effectLst/>
              <a:latin typeface="+mj-lt"/>
              <a:ea typeface="Calibri" panose="020F0502020204030204" pitchFamily="34" charset="0"/>
              <a:cs typeface="Calibri" panose="020F0502020204030204" pitchFamily="34" charset="0"/>
            </a:endParaRPr>
          </a:p>
        </p:txBody>
      </p:sp>
      <p:sp>
        <p:nvSpPr>
          <p:cNvPr id="4" name="Rechthoek 3">
            <a:extLst>
              <a:ext uri="{FF2B5EF4-FFF2-40B4-BE49-F238E27FC236}">
                <a16:creationId xmlns:a16="http://schemas.microsoft.com/office/drawing/2014/main" id="{1753260B-A9F4-9F57-2075-687005F3102D}"/>
              </a:ext>
            </a:extLst>
          </p:cNvPr>
          <p:cNvSpPr/>
          <p:nvPr/>
        </p:nvSpPr>
        <p:spPr>
          <a:xfrm>
            <a:off x="10437812" y="-2373"/>
            <a:ext cx="685800" cy="9739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5" name="Tekstvak 4">
            <a:extLst>
              <a:ext uri="{FF2B5EF4-FFF2-40B4-BE49-F238E27FC236}">
                <a16:creationId xmlns:a16="http://schemas.microsoft.com/office/drawing/2014/main" id="{CBA7A599-C8D5-3E9C-C610-BD05C295723A}"/>
              </a:ext>
            </a:extLst>
          </p:cNvPr>
          <p:cNvSpPr txBox="1"/>
          <p:nvPr/>
        </p:nvSpPr>
        <p:spPr>
          <a:xfrm>
            <a:off x="10466394" y="276225"/>
            <a:ext cx="639919" cy="584775"/>
          </a:xfrm>
          <a:prstGeom prst="rect">
            <a:avLst/>
          </a:prstGeom>
          <a:noFill/>
        </p:spPr>
        <p:txBody>
          <a:bodyPr wrap="none" rtlCol="0">
            <a:spAutoFit/>
          </a:bodyPr>
          <a:lstStyle/>
          <a:p>
            <a:pPr algn="ctr"/>
            <a:r>
              <a:rPr lang="nl-BE" sz="3200" dirty="0"/>
              <a:t>12</a:t>
            </a:r>
          </a:p>
        </p:txBody>
      </p:sp>
    </p:spTree>
    <p:extLst>
      <p:ext uri="{BB962C8B-B14F-4D97-AF65-F5344CB8AC3E}">
        <p14:creationId xmlns:p14="http://schemas.microsoft.com/office/powerpoint/2010/main" val="11138803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1B1A260-8A72-4E08-82CC-DB3DB0A49F3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373"/>
            <a:ext cx="12192000" cy="6867027"/>
            <a:chOff x="0" y="-2373"/>
            <a:chExt cx="12192000" cy="6867027"/>
          </a:xfrm>
        </p:grpSpPr>
        <p:sp>
          <p:nvSpPr>
            <p:cNvPr id="11" name="Rectangle 10">
              <a:extLst>
                <a:ext uri="{FF2B5EF4-FFF2-40B4-BE49-F238E27FC236}">
                  <a16:creationId xmlns:a16="http://schemas.microsoft.com/office/drawing/2014/main" id="{F5EE446B-EFB2-4F6A-AC6E-936E92DB5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3">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a16="http://schemas.microsoft.com/office/drawing/2014/main" id="{3483BA79-FCF5-4852-AF0E-CA634727E3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A2630BA5-8A74-4D0A-BB80-42BB6E2D0C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BD6109B2-DB31-43CB-950B-AB02BC17CF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id="{4F4C0381-B807-4F22-9362-4CF1EA4ED6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a16="http://schemas.microsoft.com/office/drawing/2014/main" id="{32DC58E5-A2AB-4AF3-BFDC-51F45B859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5A82E722-60BE-4C4A-93FB-ED5C9D25F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a:extLst>
                <a:ext uri="{FF2B5EF4-FFF2-40B4-BE49-F238E27FC236}">
                  <a16:creationId xmlns:a16="http://schemas.microsoft.com/office/drawing/2014/main" id="{BD917B57-2D0B-49F7-99D0-3E0D111382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a:extLst>
                <a:ext uri="{FF2B5EF4-FFF2-40B4-BE49-F238E27FC236}">
                  <a16:creationId xmlns:a16="http://schemas.microsoft.com/office/drawing/2014/main" id="{ED29444E-A895-4493-BEBA-CBD61CF471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0" name="Freeform 5">
              <a:extLst>
                <a:ext uri="{FF2B5EF4-FFF2-40B4-BE49-F238E27FC236}">
                  <a16:creationId xmlns:a16="http://schemas.microsoft.com/office/drawing/2014/main" id="{9237B3E9-B2D7-4C20-930D-6FD74FFB5C1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u 1">
            <a:extLst>
              <a:ext uri="{FF2B5EF4-FFF2-40B4-BE49-F238E27FC236}">
                <a16:creationId xmlns:a16="http://schemas.microsoft.com/office/drawing/2014/main" id="{1B9C5163-7362-4B98-A7E8-ED48577EDFBC}"/>
              </a:ext>
            </a:extLst>
          </p:cNvPr>
          <p:cNvSpPr>
            <a:spLocks noGrp="1"/>
          </p:cNvSpPr>
          <p:nvPr>
            <p:ph type="title"/>
          </p:nvPr>
        </p:nvSpPr>
        <p:spPr>
          <a:xfrm>
            <a:off x="994087" y="1130603"/>
            <a:ext cx="3342442" cy="4596794"/>
          </a:xfrm>
        </p:spPr>
        <p:txBody>
          <a:bodyPr anchor="ctr">
            <a:normAutofit/>
          </a:bodyPr>
          <a:lstStyle/>
          <a:p>
            <a:r>
              <a:rPr lang="en-US" sz="3200" b="1" dirty="0" err="1">
                <a:solidFill>
                  <a:srgbClr val="EBEBEB"/>
                </a:solidFill>
              </a:rPr>
              <a:t>Vaihe</a:t>
            </a:r>
            <a:r>
              <a:rPr lang="ro-RO" sz="3200" b="1" dirty="0">
                <a:solidFill>
                  <a:srgbClr val="EBEBEB"/>
                </a:solidFill>
              </a:rPr>
              <a:t> 2 –</a:t>
            </a:r>
            <a:r>
              <a:rPr lang="fi-FI" sz="3200" b="1" dirty="0">
                <a:solidFill>
                  <a:srgbClr val="EBEBEB"/>
                </a:solidFill>
              </a:rPr>
              <a:t>Tapauksen esittely</a:t>
            </a:r>
            <a:endParaRPr lang="ro-RO" sz="3200" b="1" dirty="0">
              <a:solidFill>
                <a:srgbClr val="EBEBEB"/>
              </a:solidFill>
            </a:endParaRPr>
          </a:p>
        </p:txBody>
      </p:sp>
      <p:sp>
        <p:nvSpPr>
          <p:cNvPr id="3" name="Substituent conținut 2">
            <a:extLst>
              <a:ext uri="{FF2B5EF4-FFF2-40B4-BE49-F238E27FC236}">
                <a16:creationId xmlns:a16="http://schemas.microsoft.com/office/drawing/2014/main" id="{DE6751A4-5021-4431-AA4D-A515A2D94ED9}"/>
              </a:ext>
            </a:extLst>
          </p:cNvPr>
          <p:cNvSpPr>
            <a:spLocks noGrp="1"/>
          </p:cNvSpPr>
          <p:nvPr>
            <p:ph idx="1"/>
          </p:nvPr>
        </p:nvSpPr>
        <p:spPr>
          <a:xfrm>
            <a:off x="4920916" y="528036"/>
            <a:ext cx="7267864" cy="5954325"/>
          </a:xfrm>
        </p:spPr>
        <p:txBody>
          <a:bodyPr anchor="ctr">
            <a:normAutofit lnSpcReduction="10000"/>
          </a:bodyPr>
          <a:lstStyle/>
          <a:p>
            <a:pPr>
              <a:lnSpc>
                <a:spcPct val="110000"/>
              </a:lnSpc>
            </a:pPr>
            <a:endParaRPr lang="fi-FI" b="1" dirty="0">
              <a:solidFill>
                <a:srgbClr val="7030A0"/>
              </a:solidFill>
            </a:endParaRPr>
          </a:p>
          <a:p>
            <a:pPr>
              <a:lnSpc>
                <a:spcPct val="110000"/>
              </a:lnSpc>
            </a:pPr>
            <a:r>
              <a:rPr lang="fi-FI" b="1" dirty="0"/>
              <a:t>Tapauksen esittelijän </a:t>
            </a:r>
            <a:r>
              <a:rPr lang="fi-FI" dirty="0"/>
              <a:t>on selkeästi esitettävä tilanne (hän on se, joka kohtaa ongelman ja potilaan) - lääketieteellinen tilanne, psykososiaalinen asema, ihmissuhteet, oikeudelliset ja eksistentiaaliset kysymykset jne.</a:t>
            </a:r>
          </a:p>
          <a:p>
            <a:pPr>
              <a:lnSpc>
                <a:spcPct val="110000"/>
              </a:lnSpc>
            </a:pPr>
            <a:r>
              <a:rPr lang="fi-FI" dirty="0"/>
              <a:t>Osallistujat voivat esittää tarkentavia kysymyksiä - ohjaaja valvoo kysymysten laatua.</a:t>
            </a:r>
          </a:p>
          <a:p>
            <a:pPr>
              <a:lnSpc>
                <a:spcPct val="110000"/>
              </a:lnSpc>
            </a:pPr>
            <a:r>
              <a:rPr lang="fi-FI" dirty="0"/>
              <a:t>Ohjaaja kysyy tapauksen esittäjältä, milloin hän on kokenut moraalisen ongelman voimakkaammin ja kutsuu tarvittaessa yksityiskohtaisiin kuvauksiin.</a:t>
            </a:r>
          </a:p>
          <a:p>
            <a:pPr>
              <a:lnSpc>
                <a:spcPct val="110000"/>
              </a:lnSpc>
            </a:pPr>
            <a:r>
              <a:rPr lang="fi-FI" dirty="0"/>
              <a:t>Tässä vaiheessa keskitytään </a:t>
            </a:r>
            <a:r>
              <a:rPr lang="fi-FI" b="1" dirty="0"/>
              <a:t>tapauksen-esittelijän</a:t>
            </a:r>
            <a:r>
              <a:rPr lang="fi-FI" dirty="0"/>
              <a:t> kokemukseen. </a:t>
            </a:r>
          </a:p>
          <a:p>
            <a:pPr>
              <a:lnSpc>
                <a:spcPct val="110000"/>
              </a:lnSpc>
            </a:pPr>
            <a:r>
              <a:rPr lang="fi-FI" dirty="0"/>
              <a:t>Tätä hetkeä kutsutaan tapauksen lämpimäksi hetkeksi. </a:t>
            </a:r>
            <a:r>
              <a:rPr lang="fi-FI" b="1" dirty="0"/>
              <a:t>Tapauksen esittelijää </a:t>
            </a:r>
            <a:r>
              <a:rPr lang="fi-FI" dirty="0"/>
              <a:t>pyydetään antamaan yksityiskohtainen kuvaus tilanteeseen liittyvistä seikoista millä hetkellä tahansa. Tosiasioihin sisältyvät "tunteet", joista voi olla hyötyä Case-esittelijän moraalisen epämukavuuden ja implisiittisesti kysymyksessä olevien arvojen ymmärtämisessä.</a:t>
            </a:r>
            <a:endParaRPr lang="ro-RO" dirty="0"/>
          </a:p>
        </p:txBody>
      </p:sp>
      <p:sp>
        <p:nvSpPr>
          <p:cNvPr id="4" name="Rechthoek 3">
            <a:extLst>
              <a:ext uri="{FF2B5EF4-FFF2-40B4-BE49-F238E27FC236}">
                <a16:creationId xmlns:a16="http://schemas.microsoft.com/office/drawing/2014/main" id="{DD6B079F-EF3F-5B52-8700-57D786089B09}"/>
              </a:ext>
            </a:extLst>
          </p:cNvPr>
          <p:cNvSpPr/>
          <p:nvPr/>
        </p:nvSpPr>
        <p:spPr>
          <a:xfrm>
            <a:off x="10437812" y="-2373"/>
            <a:ext cx="685800" cy="9739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5" name="Tekstvak 4">
            <a:extLst>
              <a:ext uri="{FF2B5EF4-FFF2-40B4-BE49-F238E27FC236}">
                <a16:creationId xmlns:a16="http://schemas.microsoft.com/office/drawing/2014/main" id="{22D1A266-8D28-158D-C9D0-0275667BE5DA}"/>
              </a:ext>
            </a:extLst>
          </p:cNvPr>
          <p:cNvSpPr txBox="1"/>
          <p:nvPr/>
        </p:nvSpPr>
        <p:spPr>
          <a:xfrm>
            <a:off x="10466394" y="276225"/>
            <a:ext cx="639919" cy="584775"/>
          </a:xfrm>
          <a:prstGeom prst="rect">
            <a:avLst/>
          </a:prstGeom>
          <a:noFill/>
        </p:spPr>
        <p:txBody>
          <a:bodyPr wrap="none" rtlCol="0">
            <a:spAutoFit/>
          </a:bodyPr>
          <a:lstStyle/>
          <a:p>
            <a:pPr algn="ctr"/>
            <a:r>
              <a:rPr lang="nl-BE" sz="3200" dirty="0"/>
              <a:t>13</a:t>
            </a:r>
          </a:p>
        </p:txBody>
      </p:sp>
    </p:spTree>
    <p:extLst>
      <p:ext uri="{BB962C8B-B14F-4D97-AF65-F5344CB8AC3E}">
        <p14:creationId xmlns:p14="http://schemas.microsoft.com/office/powerpoint/2010/main" val="2019959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1B1A260-8A72-4E08-82CC-DB3DB0A49F3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373"/>
            <a:ext cx="12192000" cy="6867027"/>
            <a:chOff x="0" y="-2373"/>
            <a:chExt cx="12192000" cy="6867027"/>
          </a:xfrm>
        </p:grpSpPr>
        <p:sp>
          <p:nvSpPr>
            <p:cNvPr id="11" name="Rectangle 10">
              <a:extLst>
                <a:ext uri="{FF2B5EF4-FFF2-40B4-BE49-F238E27FC236}">
                  <a16:creationId xmlns:a16="http://schemas.microsoft.com/office/drawing/2014/main" id="{F5EE446B-EFB2-4F6A-AC6E-936E92DB5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a16="http://schemas.microsoft.com/office/drawing/2014/main" id="{3483BA79-FCF5-4852-AF0E-CA634727E3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A2630BA5-8A74-4D0A-BB80-42BB6E2D0C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BD6109B2-DB31-43CB-950B-AB02BC17CF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id="{4F4C0381-B807-4F22-9362-4CF1EA4ED6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a16="http://schemas.microsoft.com/office/drawing/2014/main" id="{32DC58E5-A2AB-4AF3-BFDC-51F45B859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5A82E722-60BE-4C4A-93FB-ED5C9D25F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a:extLst>
                <a:ext uri="{FF2B5EF4-FFF2-40B4-BE49-F238E27FC236}">
                  <a16:creationId xmlns:a16="http://schemas.microsoft.com/office/drawing/2014/main" id="{BD917B57-2D0B-49F7-99D0-3E0D111382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a:extLst>
                <a:ext uri="{FF2B5EF4-FFF2-40B4-BE49-F238E27FC236}">
                  <a16:creationId xmlns:a16="http://schemas.microsoft.com/office/drawing/2014/main" id="{ED29444E-A895-4493-BEBA-CBD61CF471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0" name="Freeform 5">
              <a:extLst>
                <a:ext uri="{FF2B5EF4-FFF2-40B4-BE49-F238E27FC236}">
                  <a16:creationId xmlns:a16="http://schemas.microsoft.com/office/drawing/2014/main" id="{9237B3E9-B2D7-4C20-930D-6FD74FFB5C1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u 1">
            <a:extLst>
              <a:ext uri="{FF2B5EF4-FFF2-40B4-BE49-F238E27FC236}">
                <a16:creationId xmlns:a16="http://schemas.microsoft.com/office/drawing/2014/main" id="{062DB606-2878-41ED-9B36-04FA53017D04}"/>
              </a:ext>
            </a:extLst>
          </p:cNvPr>
          <p:cNvSpPr>
            <a:spLocks noGrp="1"/>
          </p:cNvSpPr>
          <p:nvPr>
            <p:ph type="title"/>
          </p:nvPr>
        </p:nvSpPr>
        <p:spPr>
          <a:xfrm>
            <a:off x="994087" y="1130603"/>
            <a:ext cx="3342442" cy="4596794"/>
          </a:xfrm>
        </p:spPr>
        <p:txBody>
          <a:bodyPr anchor="ctr">
            <a:normAutofit/>
          </a:bodyPr>
          <a:lstStyle/>
          <a:p>
            <a:r>
              <a:rPr lang="en-US" sz="3200" b="1" dirty="0" err="1">
                <a:solidFill>
                  <a:srgbClr val="EBEBEB"/>
                </a:solidFill>
              </a:rPr>
              <a:t>Vaihe</a:t>
            </a:r>
            <a:r>
              <a:rPr lang="ro-RO" sz="3200" b="1" dirty="0">
                <a:solidFill>
                  <a:srgbClr val="EBEBEB"/>
                </a:solidFill>
              </a:rPr>
              <a:t> 3 – </a:t>
            </a:r>
            <a:r>
              <a:rPr lang="fi-FI" sz="3200" b="1" dirty="0">
                <a:solidFill>
                  <a:srgbClr val="EBEBEB"/>
                </a:solidFill>
              </a:rPr>
              <a:t>Moraalisen kysymyksen ja dilemman muotoilu</a:t>
            </a:r>
            <a:br>
              <a:rPr lang="ro-RO" sz="3200" b="1" dirty="0">
                <a:solidFill>
                  <a:srgbClr val="EBEBEB"/>
                </a:solidFill>
              </a:rPr>
            </a:br>
            <a:endParaRPr lang="ro-RO" sz="3200" b="1" dirty="0">
              <a:solidFill>
                <a:srgbClr val="EBEBEB"/>
              </a:solidFill>
            </a:endParaRPr>
          </a:p>
        </p:txBody>
      </p:sp>
      <p:sp>
        <p:nvSpPr>
          <p:cNvPr id="3" name="Substituent conținut 2">
            <a:extLst>
              <a:ext uri="{FF2B5EF4-FFF2-40B4-BE49-F238E27FC236}">
                <a16:creationId xmlns:a16="http://schemas.microsoft.com/office/drawing/2014/main" id="{F355A1A8-1D16-4C48-AD0B-3E8351EFAAB8}"/>
              </a:ext>
            </a:extLst>
          </p:cNvPr>
          <p:cNvSpPr>
            <a:spLocks noGrp="1"/>
          </p:cNvSpPr>
          <p:nvPr>
            <p:ph idx="1"/>
          </p:nvPr>
        </p:nvSpPr>
        <p:spPr>
          <a:xfrm>
            <a:off x="5142960" y="971550"/>
            <a:ext cx="6892399" cy="5657503"/>
          </a:xfrm>
        </p:spPr>
        <p:txBody>
          <a:bodyPr anchor="ctr">
            <a:noAutofit/>
          </a:bodyPr>
          <a:lstStyle/>
          <a:p>
            <a:pPr>
              <a:lnSpc>
                <a:spcPct val="90000"/>
              </a:lnSpc>
            </a:pPr>
            <a:r>
              <a:rPr lang="fi-FI" sz="1400" dirty="0">
                <a:solidFill>
                  <a:schemeClr val="tx1"/>
                </a:solidFill>
              </a:rPr>
              <a:t>Ohjaaja pyytää </a:t>
            </a:r>
            <a:r>
              <a:rPr lang="fi-FI" sz="1400" b="1" dirty="0">
                <a:solidFill>
                  <a:schemeClr val="tx1"/>
                </a:solidFill>
              </a:rPr>
              <a:t>esittelijää</a:t>
            </a:r>
            <a:r>
              <a:rPr lang="fi-FI" sz="1400" dirty="0">
                <a:solidFill>
                  <a:schemeClr val="tx1"/>
                </a:solidFill>
              </a:rPr>
              <a:t> muotoilemaan kiireellisimmät moraaliset kysymykset.</a:t>
            </a:r>
          </a:p>
          <a:p>
            <a:pPr>
              <a:lnSpc>
                <a:spcPct val="90000"/>
              </a:lnSpc>
            </a:pPr>
            <a:r>
              <a:rPr lang="fi-FI" sz="1400" dirty="0">
                <a:solidFill>
                  <a:schemeClr val="tx1"/>
                </a:solidFill>
              </a:rPr>
              <a:t>Ohjaaja kannustaa ryhmää osallistumaan tapaukseen liittyvien moraalisten kysymysten muotoiluun.</a:t>
            </a:r>
          </a:p>
          <a:p>
            <a:pPr>
              <a:lnSpc>
                <a:spcPct val="90000"/>
              </a:lnSpc>
            </a:pPr>
            <a:r>
              <a:rPr lang="fi-FI" sz="1400" dirty="0">
                <a:solidFill>
                  <a:schemeClr val="tx1"/>
                </a:solidFill>
              </a:rPr>
              <a:t>Keskitytään vuorotellen toimiin, asenteisiin, seurausten luetteloon ja mahdollisuuksiin.</a:t>
            </a:r>
          </a:p>
          <a:p>
            <a:pPr>
              <a:lnSpc>
                <a:spcPct val="90000"/>
              </a:lnSpc>
            </a:pPr>
            <a:r>
              <a:rPr lang="fi-FI" sz="1400" dirty="0">
                <a:solidFill>
                  <a:schemeClr val="tx1"/>
                </a:solidFill>
              </a:rPr>
              <a:t>Ohjaaja voi esittää kysymyksiä esittelijälle.</a:t>
            </a:r>
          </a:p>
          <a:p>
            <a:pPr lvl="1">
              <a:lnSpc>
                <a:spcPct val="90000"/>
              </a:lnSpc>
            </a:pPr>
            <a:r>
              <a:rPr lang="fi-FI" sz="1400" dirty="0">
                <a:solidFill>
                  <a:srgbClr val="92D050"/>
                </a:solidFill>
              </a:rPr>
              <a:t>Mitä tässä tilanteessa on sinun kohdallasi voimassa? </a:t>
            </a:r>
          </a:p>
          <a:p>
            <a:pPr lvl="1">
              <a:lnSpc>
                <a:spcPct val="90000"/>
              </a:lnSpc>
            </a:pPr>
            <a:r>
              <a:rPr lang="fi-FI" sz="1400" dirty="0">
                <a:solidFill>
                  <a:srgbClr val="92D050"/>
                </a:solidFill>
              </a:rPr>
              <a:t>Mikä sinua huolestuttaa?</a:t>
            </a:r>
          </a:p>
          <a:p>
            <a:pPr lvl="1">
              <a:lnSpc>
                <a:spcPct val="90000"/>
              </a:lnSpc>
            </a:pPr>
            <a:r>
              <a:rPr lang="fi-FI" sz="1400" dirty="0">
                <a:solidFill>
                  <a:srgbClr val="92D050"/>
                </a:solidFill>
              </a:rPr>
              <a:t>Mikä saa sinut/teidät ahdistumaan/mikä häiritsi? </a:t>
            </a:r>
          </a:p>
          <a:p>
            <a:pPr marL="0" indent="0">
              <a:lnSpc>
                <a:spcPct val="90000"/>
              </a:lnSpc>
              <a:buNone/>
            </a:pPr>
            <a:r>
              <a:rPr lang="fi-FI" sz="1400" dirty="0">
                <a:solidFill>
                  <a:schemeClr val="tx1"/>
                </a:solidFill>
              </a:rPr>
              <a:t>Moraalisen dilemman muotoilu</a:t>
            </a:r>
          </a:p>
          <a:p>
            <a:pPr>
              <a:lnSpc>
                <a:spcPct val="90000"/>
              </a:lnSpc>
            </a:pPr>
            <a:r>
              <a:rPr lang="fi-FI" sz="1400" b="1" dirty="0">
                <a:solidFill>
                  <a:schemeClr val="tx1"/>
                </a:solidFill>
              </a:rPr>
              <a:t>Esittelijää</a:t>
            </a:r>
            <a:r>
              <a:rPr lang="fi-FI" sz="1400" dirty="0">
                <a:solidFill>
                  <a:schemeClr val="tx1"/>
                </a:solidFill>
              </a:rPr>
              <a:t> pyydetään muotoilemaan tilanne eettisen dilemman osalta :</a:t>
            </a:r>
          </a:p>
          <a:p>
            <a:pPr lvl="1">
              <a:lnSpc>
                <a:spcPct val="90000"/>
              </a:lnSpc>
            </a:pPr>
            <a:r>
              <a:rPr lang="fi-FI" sz="1400" dirty="0">
                <a:solidFill>
                  <a:srgbClr val="92D050"/>
                </a:solidFill>
              </a:rPr>
              <a:t>Mitkä ovat konkreettiset toimet, jotka tässä tilanteessa tulisi valita? </a:t>
            </a:r>
          </a:p>
          <a:p>
            <a:pPr>
              <a:lnSpc>
                <a:spcPct val="90000"/>
              </a:lnSpc>
            </a:pPr>
            <a:r>
              <a:rPr lang="fi-FI" sz="1400" dirty="0">
                <a:solidFill>
                  <a:schemeClr val="tx1"/>
                </a:solidFill>
              </a:rPr>
              <a:t>Dilemmassa on aina kaksi vaihtoehtoa, mitkä ovat vastakkaisia keskenään/ hylkivät toisiaan. Kummallakin toimella on kielteisiä seurauksia. Muotoilemalla negatiivinen nimenomainen tapa kunkin vaihtoehdon osalta selventää, mitä se merkitsee tapauksen esittelijälle.</a:t>
            </a:r>
          </a:p>
          <a:p>
            <a:pPr lvl="1">
              <a:lnSpc>
                <a:spcPct val="90000"/>
              </a:lnSpc>
            </a:pPr>
            <a:r>
              <a:rPr lang="fi-FI" sz="1400" dirty="0">
                <a:solidFill>
                  <a:srgbClr val="92D050"/>
                </a:solidFill>
              </a:rPr>
              <a:t>Mitä X:n pitäisi tehdä annetussa tilanteessa S, joka suuntautuu Y-suuntaan, tehdäkseen hyvää?</a:t>
            </a:r>
            <a:endParaRPr lang="ro-RO" sz="1400" dirty="0">
              <a:solidFill>
                <a:srgbClr val="92D050"/>
              </a:solidFill>
            </a:endParaRPr>
          </a:p>
        </p:txBody>
      </p:sp>
      <p:sp>
        <p:nvSpPr>
          <p:cNvPr id="4" name="Rechthoek 3">
            <a:extLst>
              <a:ext uri="{FF2B5EF4-FFF2-40B4-BE49-F238E27FC236}">
                <a16:creationId xmlns:a16="http://schemas.microsoft.com/office/drawing/2014/main" id="{C25471CE-E1CE-9235-D8B4-570201FB5370}"/>
              </a:ext>
            </a:extLst>
          </p:cNvPr>
          <p:cNvSpPr/>
          <p:nvPr/>
        </p:nvSpPr>
        <p:spPr>
          <a:xfrm>
            <a:off x="10437812" y="-2373"/>
            <a:ext cx="685800" cy="9739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5" name="Tekstvak 4">
            <a:extLst>
              <a:ext uri="{FF2B5EF4-FFF2-40B4-BE49-F238E27FC236}">
                <a16:creationId xmlns:a16="http://schemas.microsoft.com/office/drawing/2014/main" id="{7CA24B75-5F40-5E68-C96A-56EB5160899E}"/>
              </a:ext>
            </a:extLst>
          </p:cNvPr>
          <p:cNvSpPr txBox="1"/>
          <p:nvPr/>
        </p:nvSpPr>
        <p:spPr>
          <a:xfrm>
            <a:off x="10466394" y="276225"/>
            <a:ext cx="639919" cy="584775"/>
          </a:xfrm>
          <a:prstGeom prst="rect">
            <a:avLst/>
          </a:prstGeom>
          <a:noFill/>
        </p:spPr>
        <p:txBody>
          <a:bodyPr wrap="none" rtlCol="0">
            <a:spAutoFit/>
          </a:bodyPr>
          <a:lstStyle/>
          <a:p>
            <a:pPr algn="ctr"/>
            <a:r>
              <a:rPr lang="nl-BE" sz="3200" dirty="0"/>
              <a:t>14</a:t>
            </a:r>
          </a:p>
        </p:txBody>
      </p:sp>
    </p:spTree>
    <p:extLst>
      <p:ext uri="{BB962C8B-B14F-4D97-AF65-F5344CB8AC3E}">
        <p14:creationId xmlns:p14="http://schemas.microsoft.com/office/powerpoint/2010/main" val="26876551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1B1A260-8A72-4E08-82CC-DB3DB0A49F3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373"/>
            <a:ext cx="12192000" cy="6867027"/>
            <a:chOff x="0" y="-2373"/>
            <a:chExt cx="12192000" cy="6867027"/>
          </a:xfrm>
        </p:grpSpPr>
        <p:sp>
          <p:nvSpPr>
            <p:cNvPr id="11" name="Rectangle 10">
              <a:extLst>
                <a:ext uri="{FF2B5EF4-FFF2-40B4-BE49-F238E27FC236}">
                  <a16:creationId xmlns:a16="http://schemas.microsoft.com/office/drawing/2014/main" id="{F5EE446B-EFB2-4F6A-AC6E-936E92DB5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3">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a16="http://schemas.microsoft.com/office/drawing/2014/main" id="{3483BA79-FCF5-4852-AF0E-CA634727E3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A2630BA5-8A74-4D0A-BB80-42BB6E2D0C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BD6109B2-DB31-43CB-950B-AB02BC17CF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id="{4F4C0381-B807-4F22-9362-4CF1EA4ED6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a16="http://schemas.microsoft.com/office/drawing/2014/main" id="{32DC58E5-A2AB-4AF3-BFDC-51F45B859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5A82E722-60BE-4C4A-93FB-ED5C9D25F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a:extLst>
                <a:ext uri="{FF2B5EF4-FFF2-40B4-BE49-F238E27FC236}">
                  <a16:creationId xmlns:a16="http://schemas.microsoft.com/office/drawing/2014/main" id="{BD917B57-2D0B-49F7-99D0-3E0D111382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a:extLst>
                <a:ext uri="{FF2B5EF4-FFF2-40B4-BE49-F238E27FC236}">
                  <a16:creationId xmlns:a16="http://schemas.microsoft.com/office/drawing/2014/main" id="{ED29444E-A895-4493-BEBA-CBD61CF471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0" name="Freeform 5">
              <a:extLst>
                <a:ext uri="{FF2B5EF4-FFF2-40B4-BE49-F238E27FC236}">
                  <a16:creationId xmlns:a16="http://schemas.microsoft.com/office/drawing/2014/main" id="{9237B3E9-B2D7-4C20-930D-6FD74FFB5C1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u 1">
            <a:extLst>
              <a:ext uri="{FF2B5EF4-FFF2-40B4-BE49-F238E27FC236}">
                <a16:creationId xmlns:a16="http://schemas.microsoft.com/office/drawing/2014/main" id="{2767F662-E67E-4A24-9A8D-013D2929BA41}"/>
              </a:ext>
            </a:extLst>
          </p:cNvPr>
          <p:cNvSpPr>
            <a:spLocks noGrp="1"/>
          </p:cNvSpPr>
          <p:nvPr>
            <p:ph type="title"/>
          </p:nvPr>
        </p:nvSpPr>
        <p:spPr>
          <a:xfrm>
            <a:off x="994087" y="1130603"/>
            <a:ext cx="3342442" cy="4596794"/>
          </a:xfrm>
        </p:spPr>
        <p:txBody>
          <a:bodyPr anchor="ctr">
            <a:normAutofit/>
          </a:bodyPr>
          <a:lstStyle/>
          <a:p>
            <a:r>
              <a:rPr lang="en-US" sz="3200" b="1" dirty="0" err="1">
                <a:solidFill>
                  <a:srgbClr val="EBEBEB"/>
                </a:solidFill>
              </a:rPr>
              <a:t>Vaihe</a:t>
            </a:r>
            <a:r>
              <a:rPr lang="ro-RO" sz="3200" b="1" dirty="0">
                <a:solidFill>
                  <a:srgbClr val="EBEBEB"/>
                </a:solidFill>
              </a:rPr>
              <a:t> 4 –</a:t>
            </a:r>
            <a:r>
              <a:rPr lang="ro-RO" sz="3200" b="1" dirty="0">
                <a:ea typeface="+mj-lt"/>
                <a:cs typeface="+mj-lt"/>
              </a:rPr>
              <a:t>Osallistujien selvennykset</a:t>
            </a:r>
            <a:endParaRPr lang="en-US" sz="3200" b="1" dirty="0" err="1">
              <a:solidFill>
                <a:srgbClr val="EBEBEB"/>
              </a:solidFill>
            </a:endParaRPr>
          </a:p>
        </p:txBody>
      </p:sp>
      <p:sp>
        <p:nvSpPr>
          <p:cNvPr id="3" name="Substituent conținut 2">
            <a:extLst>
              <a:ext uri="{FF2B5EF4-FFF2-40B4-BE49-F238E27FC236}">
                <a16:creationId xmlns:a16="http://schemas.microsoft.com/office/drawing/2014/main" id="{611ED5EB-75C0-4636-A65C-E5D1D739FB8B}"/>
              </a:ext>
            </a:extLst>
          </p:cNvPr>
          <p:cNvSpPr>
            <a:spLocks noGrp="1"/>
          </p:cNvSpPr>
          <p:nvPr>
            <p:ph idx="1"/>
          </p:nvPr>
        </p:nvSpPr>
        <p:spPr>
          <a:xfrm>
            <a:off x="5139690" y="974981"/>
            <a:ext cx="6739465" cy="5730619"/>
          </a:xfrm>
        </p:spPr>
        <p:txBody>
          <a:bodyPr anchor="ctr">
            <a:normAutofit/>
          </a:bodyPr>
          <a:lstStyle/>
          <a:p>
            <a:pPr>
              <a:lnSpc>
                <a:spcPct val="90000"/>
              </a:lnSpc>
            </a:pPr>
            <a:r>
              <a:rPr lang="fi-FI" sz="1500" dirty="0">
                <a:solidFill>
                  <a:srgbClr val="002060"/>
                </a:solidFill>
              </a:rPr>
              <a:t>Neljännessä vaiheessa edistetään tilanteen selkeää ymmärtämistä siten, että osallistujat voivat asettua tapauksen esittelijän asemaan. </a:t>
            </a:r>
          </a:p>
          <a:p>
            <a:pPr>
              <a:lnSpc>
                <a:spcPct val="90000"/>
              </a:lnSpc>
            </a:pPr>
            <a:r>
              <a:rPr lang="fi-FI" sz="1500" dirty="0">
                <a:solidFill>
                  <a:srgbClr val="002060"/>
                </a:solidFill>
              </a:rPr>
              <a:t>Ohjaaja kehottaa kaikkia osallistujia esittämään kysymyksiä selventääkseen tilannetta itselleen.</a:t>
            </a:r>
          </a:p>
          <a:p>
            <a:pPr>
              <a:lnSpc>
                <a:spcPct val="90000"/>
              </a:lnSpc>
            </a:pPr>
            <a:r>
              <a:rPr lang="fi-FI" sz="1500" dirty="0">
                <a:solidFill>
                  <a:srgbClr val="002060"/>
                </a:solidFill>
              </a:rPr>
              <a:t>Selventämisen tarkoituksena on (uudelleen)rakentaa mahdollisimman selkeästi tapauksen esittäjän esittämä tilanne, jotta voidaan tutkia moraalista dilemmaa. Muista, että kaikki teot ja selventävät kysymykset eivät ole merkityksellisiä, vaan ainoastaan ne, jotka liittyvät dilemmaan. </a:t>
            </a:r>
          </a:p>
          <a:p>
            <a:pPr>
              <a:lnSpc>
                <a:spcPct val="90000"/>
              </a:lnSpc>
            </a:pPr>
            <a:r>
              <a:rPr lang="fi-FI" sz="1500" dirty="0">
                <a:solidFill>
                  <a:srgbClr val="002060"/>
                </a:solidFill>
              </a:rPr>
              <a:t>Tässä vaiheessa selvennyksen tarkoituksena ei ole nähdä, mitä muut ajattelevat tilanteesta, vaan ymmärtää paremmin dilemmaa, joka tapauksen esittelijällä on vastassaan, ja valmistella osallistujia asettumaan samaan tilanteeseen.</a:t>
            </a:r>
          </a:p>
          <a:p>
            <a:pPr>
              <a:lnSpc>
                <a:spcPct val="90000"/>
              </a:lnSpc>
            </a:pPr>
            <a:r>
              <a:rPr lang="fi-FI" sz="1500" dirty="0">
                <a:solidFill>
                  <a:srgbClr val="002060"/>
                </a:solidFill>
              </a:rPr>
              <a:t>Kaikkia osallistujia pyydetään kirjeitse vastaamaan tapauksen dilemma-kysymykseen ja vastaamaan itse kysymykseen: </a:t>
            </a:r>
          </a:p>
          <a:p>
            <a:pPr>
              <a:lnSpc>
                <a:spcPct val="90000"/>
              </a:lnSpc>
            </a:pPr>
            <a:r>
              <a:rPr lang="fi-FI" sz="1500" b="1" dirty="0">
                <a:solidFill>
                  <a:srgbClr val="92D050"/>
                </a:solidFill>
              </a:rPr>
              <a:t>Miten vastaan dilemma-kysymykseen, jos joudun case-esittelijän esittämään tilanteeseen, ja miten perustelen vastaukseni?</a:t>
            </a:r>
          </a:p>
          <a:p>
            <a:pPr>
              <a:lnSpc>
                <a:spcPct val="90000"/>
              </a:lnSpc>
            </a:pPr>
            <a:r>
              <a:rPr lang="fi-FI" sz="1500" dirty="0">
                <a:solidFill>
                  <a:srgbClr val="002060"/>
                </a:solidFill>
              </a:rPr>
              <a:t>MCD:ssä osallistujat pyrkivät vastaamaan tapauksen esittelijän esittämään pulmakysymykseen ja siihen, miten he toimisivat vastaavassa tilanteessa.</a:t>
            </a:r>
            <a:endParaRPr lang="ro-RO" sz="1500" dirty="0">
              <a:effectLst/>
              <a:ea typeface="Calibri" panose="020F0502020204030204" pitchFamily="34" charset="0"/>
            </a:endParaRPr>
          </a:p>
        </p:txBody>
      </p:sp>
      <p:sp>
        <p:nvSpPr>
          <p:cNvPr id="4" name="Rechthoek 3">
            <a:extLst>
              <a:ext uri="{FF2B5EF4-FFF2-40B4-BE49-F238E27FC236}">
                <a16:creationId xmlns:a16="http://schemas.microsoft.com/office/drawing/2014/main" id="{3AFEF500-134F-5BF1-9AB1-4B9D48E11FD7}"/>
              </a:ext>
            </a:extLst>
          </p:cNvPr>
          <p:cNvSpPr/>
          <p:nvPr/>
        </p:nvSpPr>
        <p:spPr>
          <a:xfrm>
            <a:off x="10437812" y="-2373"/>
            <a:ext cx="685800" cy="9739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5" name="Tekstvak 4">
            <a:extLst>
              <a:ext uri="{FF2B5EF4-FFF2-40B4-BE49-F238E27FC236}">
                <a16:creationId xmlns:a16="http://schemas.microsoft.com/office/drawing/2014/main" id="{B6478679-4373-8B27-87BD-F26AFB1433C6}"/>
              </a:ext>
            </a:extLst>
          </p:cNvPr>
          <p:cNvSpPr txBox="1"/>
          <p:nvPr/>
        </p:nvSpPr>
        <p:spPr>
          <a:xfrm>
            <a:off x="10466394" y="276225"/>
            <a:ext cx="639919" cy="584775"/>
          </a:xfrm>
          <a:prstGeom prst="rect">
            <a:avLst/>
          </a:prstGeom>
          <a:noFill/>
        </p:spPr>
        <p:txBody>
          <a:bodyPr wrap="none" rtlCol="0">
            <a:spAutoFit/>
          </a:bodyPr>
          <a:lstStyle/>
          <a:p>
            <a:pPr algn="ctr"/>
            <a:r>
              <a:rPr lang="nl-BE" sz="3200" dirty="0"/>
              <a:t>15</a:t>
            </a:r>
          </a:p>
        </p:txBody>
      </p:sp>
    </p:spTree>
    <p:extLst>
      <p:ext uri="{BB962C8B-B14F-4D97-AF65-F5344CB8AC3E}">
        <p14:creationId xmlns:p14="http://schemas.microsoft.com/office/powerpoint/2010/main" val="14369835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E7771-BB1F-4185-B84A-CC3C44638D94}"/>
              </a:ext>
            </a:extLst>
          </p:cNvPr>
          <p:cNvSpPr>
            <a:spLocks noGrp="1"/>
          </p:cNvSpPr>
          <p:nvPr>
            <p:ph type="title"/>
          </p:nvPr>
        </p:nvSpPr>
        <p:spPr/>
        <p:txBody>
          <a:bodyPr/>
          <a:lstStyle/>
          <a:p>
            <a:r>
              <a:rPr lang="ro-RO" sz="3600" b="1" dirty="0"/>
              <a:t>MCD</a:t>
            </a:r>
            <a:endParaRPr lang="en-US" sz="3600" b="1" dirty="0"/>
          </a:p>
        </p:txBody>
      </p:sp>
      <p:sp>
        <p:nvSpPr>
          <p:cNvPr id="3" name="Content Placeholder 2">
            <a:extLst>
              <a:ext uri="{FF2B5EF4-FFF2-40B4-BE49-F238E27FC236}">
                <a16:creationId xmlns:a16="http://schemas.microsoft.com/office/drawing/2014/main" id="{56C33408-C4A6-4B0D-84A7-9725980AA7D1}"/>
              </a:ext>
            </a:extLst>
          </p:cNvPr>
          <p:cNvSpPr>
            <a:spLocks noGrp="1"/>
          </p:cNvSpPr>
          <p:nvPr>
            <p:ph idx="1"/>
          </p:nvPr>
        </p:nvSpPr>
        <p:spPr>
          <a:xfrm>
            <a:off x="5162550" y="752475"/>
            <a:ext cx="6715125" cy="5514975"/>
          </a:xfrm>
        </p:spPr>
        <p:txBody>
          <a:bodyPr>
            <a:normAutofit/>
          </a:bodyPr>
          <a:lstStyle/>
          <a:p>
            <a:r>
              <a:rPr lang="fi-FI" sz="1600" b="1" i="0" dirty="0">
                <a:solidFill>
                  <a:srgbClr val="002060"/>
                </a:solidFill>
                <a:effectLst/>
              </a:rPr>
              <a:t>Normi</a:t>
            </a:r>
            <a:r>
              <a:rPr lang="fi-FI" sz="1600" i="0" dirty="0">
                <a:solidFill>
                  <a:srgbClr val="002060"/>
                </a:solidFill>
                <a:effectLst/>
              </a:rPr>
              <a:t> määritellään pakolliseksi säännöksi, jonka mukaan jonkun on edettävä. Sääntöjen noudattaminen näyttää olevan yhteiskunnan jäseniä koskeva rajoitus. (</a:t>
            </a:r>
            <a:r>
              <a:rPr lang="fi-FI" sz="1600" i="0" dirty="0" err="1">
                <a:solidFill>
                  <a:srgbClr val="002060"/>
                </a:solidFill>
                <a:effectLst/>
              </a:rPr>
              <a:t>Esim</a:t>
            </a:r>
            <a:r>
              <a:rPr lang="fi-FI" sz="1600" i="0" dirty="0">
                <a:solidFill>
                  <a:srgbClr val="002060"/>
                </a:solidFill>
                <a:effectLst/>
              </a:rPr>
              <a:t>- älä valehtele, - sääntörikkomus= rangaistuksen pelko)MCD ei kohdista sääntöä pakon, vaan moraalisen velvoitteen kannalta, joka syntyy resonanssista jonkin arvon kanssa.</a:t>
            </a:r>
          </a:p>
          <a:p>
            <a:r>
              <a:rPr lang="fi-FI" sz="1600" b="1" i="0" dirty="0">
                <a:solidFill>
                  <a:srgbClr val="002060"/>
                </a:solidFill>
                <a:effectLst/>
              </a:rPr>
              <a:t>Tietoisuus</a:t>
            </a:r>
            <a:r>
              <a:rPr lang="fi-FI" sz="1600" i="0" dirty="0">
                <a:solidFill>
                  <a:srgbClr val="002060"/>
                </a:solidFill>
                <a:effectLst/>
              </a:rPr>
              <a:t> viestittää suunnasta, joka johtaa sinut </a:t>
            </a:r>
            <a:r>
              <a:rPr lang="fi-FI" sz="1600" i="0" dirty="0" err="1">
                <a:solidFill>
                  <a:srgbClr val="002060"/>
                </a:solidFill>
                <a:effectLst/>
              </a:rPr>
              <a:t>arvoon.Se</a:t>
            </a:r>
            <a:r>
              <a:rPr lang="fi-FI" sz="1600" i="0" dirty="0">
                <a:solidFill>
                  <a:srgbClr val="002060"/>
                </a:solidFill>
                <a:effectLst/>
              </a:rPr>
              <a:t> on tunne arvojen hierarkiasta tilanteessa, siitä näkökulmasta, mitä henkilö pitää "hyvänä" tai "</a:t>
            </a:r>
            <a:r>
              <a:rPr lang="fi-FI" sz="1600" i="0" dirty="0" err="1">
                <a:solidFill>
                  <a:srgbClr val="002060"/>
                </a:solidFill>
                <a:effectLst/>
              </a:rPr>
              <a:t>oikeana".Tämä</a:t>
            </a:r>
            <a:r>
              <a:rPr lang="fi-FI" sz="1600" i="0" dirty="0">
                <a:solidFill>
                  <a:srgbClr val="002060"/>
                </a:solidFill>
                <a:effectLst/>
              </a:rPr>
              <a:t> on "oikean" tunne, integroitu tunne. Tajunnalla on älyllistä syvempi aisti ja logiikka, sydämen logiikka.(Esim. tunnen, että on hyvä kertoa totuus - rikkomus = syyllisyys, katumus )Omatunto - aistielin ( V.Frankl )</a:t>
            </a:r>
            <a:endParaRPr lang="en-US" sz="1600" b="1" i="0" dirty="0">
              <a:solidFill>
                <a:srgbClr val="002060"/>
              </a:solidFill>
              <a:effectLst/>
            </a:endParaRPr>
          </a:p>
        </p:txBody>
      </p:sp>
      <p:sp>
        <p:nvSpPr>
          <p:cNvPr id="4" name="Text Placeholder 3">
            <a:extLst>
              <a:ext uri="{FF2B5EF4-FFF2-40B4-BE49-F238E27FC236}">
                <a16:creationId xmlns:a16="http://schemas.microsoft.com/office/drawing/2014/main" id="{57166E78-1B32-4BF1-86DA-444279B6B1EC}"/>
              </a:ext>
            </a:extLst>
          </p:cNvPr>
          <p:cNvSpPr>
            <a:spLocks noGrp="1"/>
          </p:cNvSpPr>
          <p:nvPr>
            <p:ph type="body" sz="half" idx="2"/>
          </p:nvPr>
        </p:nvSpPr>
        <p:spPr>
          <a:xfrm>
            <a:off x="1154954" y="2895600"/>
            <a:ext cx="3264645" cy="3129279"/>
          </a:xfrm>
        </p:spPr>
        <p:txBody>
          <a:bodyPr vert="horz" lIns="91440" tIns="45720" rIns="91440" bIns="45720" rtlCol="0" anchor="t">
            <a:normAutofit/>
          </a:bodyPr>
          <a:lstStyle/>
          <a:p>
            <a:r>
              <a:rPr lang="en-US" sz="2400" b="1" dirty="0">
                <a:ea typeface="+mn-lt"/>
                <a:cs typeface="+mn-lt"/>
              </a:rPr>
              <a:t>TIETOISUUS</a:t>
            </a:r>
            <a:endParaRPr lang="fi-FI" dirty="0"/>
          </a:p>
          <a:p>
            <a:r>
              <a:rPr lang="en-US" sz="2400" b="1" dirty="0">
                <a:ea typeface="+mn-lt"/>
                <a:cs typeface="+mn-lt"/>
              </a:rPr>
              <a:t>MORAALINEN NORMI</a:t>
            </a:r>
            <a:endParaRPr lang="en-US" dirty="0"/>
          </a:p>
          <a:p>
            <a:endParaRPr lang="en-US" sz="2400" b="1" dirty="0">
              <a:solidFill>
                <a:srgbClr val="92D050"/>
              </a:solidFill>
            </a:endParaRPr>
          </a:p>
        </p:txBody>
      </p:sp>
      <p:sp>
        <p:nvSpPr>
          <p:cNvPr id="5" name="Tekstvak 4">
            <a:extLst>
              <a:ext uri="{FF2B5EF4-FFF2-40B4-BE49-F238E27FC236}">
                <a16:creationId xmlns:a16="http://schemas.microsoft.com/office/drawing/2014/main" id="{CCE3A6BE-127F-6683-41A7-4228F9C9F22D}"/>
              </a:ext>
            </a:extLst>
          </p:cNvPr>
          <p:cNvSpPr txBox="1"/>
          <p:nvPr/>
        </p:nvSpPr>
        <p:spPr>
          <a:xfrm>
            <a:off x="10466394" y="276225"/>
            <a:ext cx="639919" cy="584775"/>
          </a:xfrm>
          <a:prstGeom prst="rect">
            <a:avLst/>
          </a:prstGeom>
          <a:noFill/>
        </p:spPr>
        <p:txBody>
          <a:bodyPr wrap="none" rtlCol="0">
            <a:spAutoFit/>
          </a:bodyPr>
          <a:lstStyle/>
          <a:p>
            <a:pPr algn="ctr"/>
            <a:r>
              <a:rPr lang="nl-BE" sz="3200" dirty="0"/>
              <a:t>16</a:t>
            </a:r>
          </a:p>
        </p:txBody>
      </p:sp>
    </p:spTree>
    <p:extLst>
      <p:ext uri="{BB962C8B-B14F-4D97-AF65-F5344CB8AC3E}">
        <p14:creationId xmlns:p14="http://schemas.microsoft.com/office/powerpoint/2010/main" val="42377581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6A65828F-D1C7-44F4-8189-7E7E4578A7FE}"/>
              </a:ext>
            </a:extLst>
          </p:cNvPr>
          <p:cNvSpPr>
            <a:spLocks noGrp="1"/>
          </p:cNvSpPr>
          <p:nvPr>
            <p:ph type="title"/>
          </p:nvPr>
        </p:nvSpPr>
        <p:spPr>
          <a:xfrm>
            <a:off x="1154953" y="973668"/>
            <a:ext cx="8761413" cy="706964"/>
          </a:xfrm>
        </p:spPr>
        <p:txBody>
          <a:bodyPr>
            <a:normAutofit/>
          </a:bodyPr>
          <a:lstStyle/>
          <a:p>
            <a:r>
              <a:rPr lang="en-US" sz="3600" b="1" dirty="0" err="1">
                <a:solidFill>
                  <a:srgbClr val="EBEBEB"/>
                </a:solidFill>
              </a:rPr>
              <a:t>Vaihe</a:t>
            </a:r>
            <a:r>
              <a:rPr lang="ro-RO" b="1" dirty="0"/>
              <a:t> 5</a:t>
            </a:r>
            <a:r>
              <a:rPr lang="nl-BE" b="1" dirty="0"/>
              <a:t> </a:t>
            </a:r>
            <a:r>
              <a:rPr lang="ro-RO" b="1" dirty="0"/>
              <a:t>- </a:t>
            </a:r>
            <a:r>
              <a:rPr lang="nl-BE" b="1" dirty="0">
                <a:ea typeface="+mj-lt"/>
                <a:cs typeface="+mj-lt"/>
              </a:rPr>
              <a:t>T</a:t>
            </a:r>
            <a:r>
              <a:rPr lang="ro-RO" b="1" dirty="0">
                <a:ea typeface="+mj-lt"/>
                <a:cs typeface="+mj-lt"/>
              </a:rPr>
              <a:t>apausanalyysi</a:t>
            </a:r>
            <a:endParaRPr lang="en-US" b="1" dirty="0" err="1"/>
          </a:p>
        </p:txBody>
      </p:sp>
      <p:sp>
        <p:nvSpPr>
          <p:cNvPr id="3" name="Substituent conținut 2">
            <a:extLst>
              <a:ext uri="{FF2B5EF4-FFF2-40B4-BE49-F238E27FC236}">
                <a16:creationId xmlns:a16="http://schemas.microsoft.com/office/drawing/2014/main" id="{87D23735-CE51-432A-ABDF-26C883E18B65}"/>
              </a:ext>
            </a:extLst>
          </p:cNvPr>
          <p:cNvSpPr>
            <a:spLocks noGrp="1"/>
          </p:cNvSpPr>
          <p:nvPr>
            <p:ph idx="1"/>
          </p:nvPr>
        </p:nvSpPr>
        <p:spPr>
          <a:xfrm>
            <a:off x="114300" y="2332653"/>
            <a:ext cx="11887200" cy="3638811"/>
          </a:xfrm>
        </p:spPr>
        <p:txBody>
          <a:bodyPr anchor="ctr">
            <a:noAutofit/>
          </a:bodyPr>
          <a:lstStyle/>
          <a:p>
            <a:pPr>
              <a:lnSpc>
                <a:spcPct val="90000"/>
              </a:lnSpc>
            </a:pPr>
            <a:endParaRPr lang="en-US" sz="1600" dirty="0">
              <a:solidFill>
                <a:srgbClr val="002060"/>
              </a:solidFill>
              <a:latin typeface="+mj-lt"/>
            </a:endParaRPr>
          </a:p>
          <a:p>
            <a:pPr>
              <a:lnSpc>
                <a:spcPct val="90000"/>
              </a:lnSpc>
            </a:pPr>
            <a:r>
              <a:rPr lang="fi-FI" sz="1600" dirty="0">
                <a:solidFill>
                  <a:srgbClr val="002060"/>
                </a:solidFill>
                <a:latin typeface="+mj-lt"/>
              </a:rPr>
              <a:t>Ohjaaja pyytää osallistujia selittämään, mitä eri arvoja kukin tapaukseen osallistuva osa edustaa dilemmaan liittyen. Ryhmää pyydetään muotoilemaan kullekin arvolle moraalinen normi, joka liittyy tietoisuuteen ja joka seuraa kyseistä arvoa. Ohjaaja kirjoittaa jokaisen ajatuksen fläppitaululle.</a:t>
            </a:r>
          </a:p>
          <a:p>
            <a:pPr>
              <a:lnSpc>
                <a:spcPct val="90000"/>
              </a:lnSpc>
            </a:pPr>
            <a:r>
              <a:rPr lang="fi-FI" sz="1600" dirty="0">
                <a:solidFill>
                  <a:srgbClr val="002060"/>
                </a:solidFill>
                <a:latin typeface="+mj-lt"/>
              </a:rPr>
              <a:t>Saadakseen näkökulman tapauksen monimutkaisuuteen osallistujat tutkivat tapaukseen osallistuvien osapuolten arvoja ja moraalinormeja ja rakentavat yhdessä arvojen ja moraalinormien kaavioon perustuvan näkökulman. Tämä tarkoittaa sitä, että osallistujat laativat luettelon asiaankuuluvista näkökulmista (asianomaiset osat) ja tuovat kunkin tutkitun näkökulman osalta esiin, mitkä ovat dilemmaan liittyvät tärkeät arvot ja mihin toimenpiteisiin olisi ryhdyttävä, jotta tiettyä arvoa ( moraalinormia - mitä tietoisuus sanoo) kunnioitettaisiin. </a:t>
            </a:r>
            <a:endParaRPr lang="en-US" sz="1600" dirty="0">
              <a:solidFill>
                <a:srgbClr val="002060"/>
              </a:solidFill>
              <a:latin typeface="+mj-lt"/>
            </a:endParaRPr>
          </a:p>
          <a:p>
            <a:pPr>
              <a:lnSpc>
                <a:spcPct val="90000"/>
              </a:lnSpc>
            </a:pPr>
            <a:r>
              <a:rPr lang="fi-FI" sz="1600" dirty="0">
                <a:solidFill>
                  <a:srgbClr val="002060"/>
                </a:solidFill>
                <a:effectLst/>
                <a:latin typeface="+mj-lt"/>
                <a:ea typeface="Calibri" panose="020F0502020204030204" pitchFamily="34" charset="0"/>
              </a:rPr>
              <a:t>Jos ryhmä haluaa ehkä ohittaa jonkin arvon tai normin, fasilitaattori esittää ryhmälle asiaa koskevan kysymyksen, ja jos ryhmä on tästä tilanteesta yksimielinen.  </a:t>
            </a:r>
            <a:r>
              <a:rPr lang="fi-FI" sz="1600" dirty="0">
                <a:solidFill>
                  <a:srgbClr val="92D050"/>
                </a:solidFill>
                <a:effectLst/>
                <a:latin typeface="+mj-lt"/>
                <a:ea typeface="Calibri" panose="020F0502020204030204" pitchFamily="34" charset="0"/>
              </a:rPr>
              <a:t>"Mitä mieltä olette X:n merkityksellisestä näkökulmasta, pitäisikö se sisällyttää vai ei?"</a:t>
            </a:r>
            <a:r>
              <a:rPr lang="fi-FI" sz="1600" dirty="0">
                <a:solidFill>
                  <a:srgbClr val="002060"/>
                </a:solidFill>
                <a:effectLst/>
                <a:latin typeface="+mj-lt"/>
                <a:ea typeface="Calibri" panose="020F0502020204030204" pitchFamily="34" charset="0"/>
              </a:rPr>
              <a:t>. Arvoja ja normeja ei muotoilla yleisellä tasolla, vaan ne liittyvät tiukasti tilanteeseen ja siihen, miten asianosaiset kokevat tilanteen.</a:t>
            </a:r>
            <a:br>
              <a:rPr lang="ro-RO" sz="1600" dirty="0">
                <a:solidFill>
                  <a:srgbClr val="002060"/>
                </a:solidFill>
                <a:effectLst/>
                <a:latin typeface="+mj-lt"/>
                <a:ea typeface="Calibri" panose="020F0502020204030204" pitchFamily="34" charset="0"/>
              </a:rPr>
            </a:br>
            <a:endParaRPr lang="ro-RO" sz="1600" dirty="0">
              <a:solidFill>
                <a:srgbClr val="002060"/>
              </a:solidFill>
              <a:latin typeface="+mj-lt"/>
            </a:endParaRPr>
          </a:p>
        </p:txBody>
      </p:sp>
      <p:graphicFrame>
        <p:nvGraphicFramePr>
          <p:cNvPr id="4" name="Tabel 4">
            <a:extLst>
              <a:ext uri="{FF2B5EF4-FFF2-40B4-BE49-F238E27FC236}">
                <a16:creationId xmlns:a16="http://schemas.microsoft.com/office/drawing/2014/main" id="{D29CD1AC-8CF3-4A7D-934C-10A7A9A256FF}"/>
              </a:ext>
            </a:extLst>
          </p:cNvPr>
          <p:cNvGraphicFramePr>
            <a:graphicFrameLocks noGrp="1"/>
          </p:cNvGraphicFramePr>
          <p:nvPr>
            <p:extLst>
              <p:ext uri="{D42A27DB-BD31-4B8C-83A1-F6EECF244321}">
                <p14:modId xmlns:p14="http://schemas.microsoft.com/office/powerpoint/2010/main" val="1842768456"/>
              </p:ext>
            </p:extLst>
          </p:nvPr>
        </p:nvGraphicFramePr>
        <p:xfrm>
          <a:off x="934949" y="6196754"/>
          <a:ext cx="10685122" cy="1063500"/>
        </p:xfrm>
        <a:graphic>
          <a:graphicData uri="http://schemas.openxmlformats.org/drawingml/2006/table">
            <a:tbl>
              <a:tblPr firstRow="1" bandRow="1">
                <a:noFill/>
                <a:tableStyleId>{9D7B26C5-4107-4FEC-AEDC-1716B250A1EF}</a:tableStyleId>
              </a:tblPr>
              <a:tblGrid>
                <a:gridCol w="2236876">
                  <a:extLst>
                    <a:ext uri="{9D8B030D-6E8A-4147-A177-3AD203B41FA5}">
                      <a16:colId xmlns:a16="http://schemas.microsoft.com/office/drawing/2014/main" val="4005790756"/>
                    </a:ext>
                  </a:extLst>
                </a:gridCol>
                <a:gridCol w="2447925">
                  <a:extLst>
                    <a:ext uri="{9D8B030D-6E8A-4147-A177-3AD203B41FA5}">
                      <a16:colId xmlns:a16="http://schemas.microsoft.com/office/drawing/2014/main" val="1363399415"/>
                    </a:ext>
                  </a:extLst>
                </a:gridCol>
                <a:gridCol w="2867025">
                  <a:extLst>
                    <a:ext uri="{9D8B030D-6E8A-4147-A177-3AD203B41FA5}">
                      <a16:colId xmlns:a16="http://schemas.microsoft.com/office/drawing/2014/main" val="3262309990"/>
                    </a:ext>
                  </a:extLst>
                </a:gridCol>
                <a:gridCol w="3133296">
                  <a:extLst>
                    <a:ext uri="{9D8B030D-6E8A-4147-A177-3AD203B41FA5}">
                      <a16:colId xmlns:a16="http://schemas.microsoft.com/office/drawing/2014/main" val="2576036499"/>
                    </a:ext>
                  </a:extLst>
                </a:gridCol>
              </a:tblGrid>
              <a:tr h="263087">
                <a:tc>
                  <a:txBody>
                    <a:bodyPr/>
                    <a:lstStyle/>
                    <a:p>
                      <a:pPr algn="ctr"/>
                      <a:r>
                        <a:rPr lang="en-US" sz="1400" b="1" cap="all" spc="150" dirty="0" err="1">
                          <a:solidFill>
                            <a:schemeClr val="lt1"/>
                          </a:solidFill>
                        </a:rPr>
                        <a:t>näkökulmat</a:t>
                      </a:r>
                      <a:endParaRPr lang="ro-RO" sz="1400" b="1" cap="all" spc="150" dirty="0">
                        <a:solidFill>
                          <a:schemeClr val="lt1"/>
                        </a:solidFill>
                      </a:endParaRPr>
                    </a:p>
                  </a:txBody>
                  <a:tcPr marL="117285" marR="117285" marT="117285" marB="117285" anchor="ctr">
                    <a:lnL w="12700" cmpd="sng">
                      <a:noFill/>
                    </a:lnL>
                    <a:lnR w="12700" cmpd="sng">
                      <a:noFill/>
                    </a:lnR>
                    <a:lnT w="12700" cmpd="sng">
                      <a:noFill/>
                    </a:lnT>
                    <a:lnB w="38100" cmpd="sng">
                      <a:noFill/>
                    </a:lnB>
                    <a:solidFill>
                      <a:srgbClr val="505356"/>
                    </a:solidFill>
                  </a:tcPr>
                </a:tc>
                <a:tc>
                  <a:txBody>
                    <a:bodyPr/>
                    <a:lstStyle/>
                    <a:p>
                      <a:pPr algn="ctr"/>
                      <a:r>
                        <a:rPr lang="en-US" sz="1400" b="1" cap="all" spc="150" dirty="0" err="1">
                          <a:solidFill>
                            <a:schemeClr val="lt1"/>
                          </a:solidFill>
                        </a:rPr>
                        <a:t>arvot</a:t>
                      </a:r>
                      <a:endParaRPr lang="ro-RO" sz="1400" b="1" cap="all" spc="150" dirty="0">
                        <a:solidFill>
                          <a:schemeClr val="lt1"/>
                        </a:solidFill>
                      </a:endParaRPr>
                    </a:p>
                  </a:txBody>
                  <a:tcPr marL="117285" marR="117285" marT="117285" marB="117285" anchor="ctr">
                    <a:lnL w="12700" cmpd="sng">
                      <a:noFill/>
                    </a:lnL>
                    <a:lnR w="12700" cmpd="sng">
                      <a:noFill/>
                    </a:lnR>
                    <a:lnT w="12700" cmpd="sng">
                      <a:noFill/>
                    </a:lnT>
                    <a:lnB w="38100" cmpd="sng">
                      <a:noFill/>
                    </a:lnB>
                    <a:solidFill>
                      <a:srgbClr val="505356"/>
                    </a:solidFill>
                  </a:tcPr>
                </a:tc>
                <a:tc>
                  <a:txBody>
                    <a:bodyPr/>
                    <a:lstStyle/>
                    <a:p>
                      <a:pPr algn="ctr"/>
                      <a:r>
                        <a:rPr lang="en-US" sz="1400" b="1" cap="all" spc="150" dirty="0" err="1">
                          <a:solidFill>
                            <a:schemeClr val="lt1"/>
                          </a:solidFill>
                        </a:rPr>
                        <a:t>MORAaliset</a:t>
                      </a:r>
                      <a:r>
                        <a:rPr lang="en-US" sz="1400" b="1" cap="all" spc="150" dirty="0">
                          <a:solidFill>
                            <a:schemeClr val="lt1"/>
                          </a:solidFill>
                        </a:rPr>
                        <a:t> </a:t>
                      </a:r>
                      <a:r>
                        <a:rPr lang="en-US" sz="1400" b="1" cap="all" spc="150" dirty="0" err="1">
                          <a:solidFill>
                            <a:schemeClr val="lt1"/>
                          </a:solidFill>
                        </a:rPr>
                        <a:t>velvoitteet</a:t>
                      </a:r>
                      <a:endParaRPr lang="ro-RO" sz="1400" b="1" cap="all" spc="150" dirty="0">
                        <a:solidFill>
                          <a:schemeClr val="lt1"/>
                        </a:solidFill>
                      </a:endParaRPr>
                    </a:p>
                  </a:txBody>
                  <a:tcPr marL="117285" marR="117285" marT="117285" marB="117285" anchor="ctr">
                    <a:lnL w="12700" cmpd="sng">
                      <a:noFill/>
                    </a:lnL>
                    <a:lnR w="12700" cmpd="sng">
                      <a:noFill/>
                    </a:lnR>
                    <a:lnT w="12700" cmpd="sng">
                      <a:noFill/>
                    </a:lnT>
                    <a:lnB w="38100" cmpd="sng">
                      <a:noFill/>
                    </a:lnB>
                    <a:solidFill>
                      <a:srgbClr val="505356"/>
                    </a:solidFill>
                  </a:tcPr>
                </a:tc>
                <a:tc>
                  <a:txBody>
                    <a:bodyPr/>
                    <a:lstStyle/>
                    <a:p>
                      <a:pPr algn="ctr"/>
                      <a:r>
                        <a:rPr lang="en-US" sz="1400" b="1" cap="all" spc="150" dirty="0" err="1">
                          <a:solidFill>
                            <a:schemeClr val="lt1"/>
                          </a:solidFill>
                        </a:rPr>
                        <a:t>toimet</a:t>
                      </a:r>
                      <a:r>
                        <a:rPr lang="ro-RO" sz="1400" b="1" cap="all" spc="150" dirty="0">
                          <a:solidFill>
                            <a:schemeClr val="lt1"/>
                          </a:solidFill>
                        </a:rPr>
                        <a:t>/</a:t>
                      </a:r>
                      <a:r>
                        <a:rPr lang="en-US" sz="1400" b="1" cap="all" spc="150" dirty="0">
                          <a:solidFill>
                            <a:schemeClr val="lt1"/>
                          </a:solidFill>
                        </a:rPr>
                        <a:t> </a:t>
                      </a:r>
                      <a:r>
                        <a:rPr lang="en-US" sz="1400" b="1" cap="all" spc="150" dirty="0" err="1">
                          <a:solidFill>
                            <a:schemeClr val="lt1"/>
                          </a:solidFill>
                        </a:rPr>
                        <a:t>ensisijaiset</a:t>
                      </a:r>
                      <a:r>
                        <a:rPr lang="en-US" sz="1400" b="1" cap="all" spc="150" dirty="0">
                          <a:solidFill>
                            <a:schemeClr val="lt1"/>
                          </a:solidFill>
                        </a:rPr>
                        <a:t> </a:t>
                      </a:r>
                      <a:r>
                        <a:rPr lang="en-US" sz="1400" b="1" cap="all" spc="150" dirty="0" err="1">
                          <a:solidFill>
                            <a:schemeClr val="lt1"/>
                          </a:solidFill>
                        </a:rPr>
                        <a:t>vaihtoehdot</a:t>
                      </a:r>
                      <a:endParaRPr lang="ro-RO" sz="1400" b="1" cap="all" spc="150" dirty="0">
                        <a:solidFill>
                          <a:schemeClr val="lt1"/>
                        </a:solidFill>
                      </a:endParaRPr>
                    </a:p>
                  </a:txBody>
                  <a:tcPr marL="117285" marR="117285" marT="117285" marB="117285" anchor="ctr">
                    <a:lnL w="12700" cmpd="sng">
                      <a:noFill/>
                    </a:lnL>
                    <a:lnR w="12700" cmpd="sng">
                      <a:noFill/>
                    </a:lnR>
                    <a:lnT w="12700" cmpd="sng">
                      <a:noFill/>
                    </a:lnT>
                    <a:lnB w="38100" cmpd="sng">
                      <a:noFill/>
                    </a:lnB>
                    <a:solidFill>
                      <a:srgbClr val="505356"/>
                    </a:solidFill>
                  </a:tcPr>
                </a:tc>
                <a:extLst>
                  <a:ext uri="{0D108BD9-81ED-4DB2-BD59-A6C34878D82A}">
                    <a16:rowId xmlns:a16="http://schemas.microsoft.com/office/drawing/2014/main" val="3189524892"/>
                  </a:ext>
                </a:extLst>
              </a:tr>
              <a:tr h="0">
                <a:tc>
                  <a:txBody>
                    <a:bodyPr/>
                    <a:lstStyle/>
                    <a:p>
                      <a:endParaRPr lang="ro-RO" sz="1100" cap="none" spc="0" dirty="0">
                        <a:solidFill>
                          <a:schemeClr val="tx1"/>
                        </a:solidFill>
                      </a:endParaRPr>
                    </a:p>
                  </a:txBody>
                  <a:tcPr marL="117285" marR="117285" marT="117285" marB="117285">
                    <a:lnL w="12700" cmpd="sng">
                      <a:noFill/>
                      <a:prstDash val="solid"/>
                    </a:lnL>
                    <a:lnR w="12700" cmpd="sng">
                      <a:noFill/>
                      <a:prstDash val="solid"/>
                    </a:lnR>
                    <a:lnT w="38100" cmpd="sng">
                      <a:noFill/>
                    </a:lnT>
                    <a:lnB w="12700" cmpd="sng">
                      <a:noFill/>
                      <a:prstDash val="solid"/>
                    </a:lnB>
                    <a:noFill/>
                  </a:tcPr>
                </a:tc>
                <a:tc>
                  <a:txBody>
                    <a:bodyPr/>
                    <a:lstStyle/>
                    <a:p>
                      <a:endParaRPr lang="ro-RO" sz="1100" cap="none" spc="0" dirty="0">
                        <a:solidFill>
                          <a:schemeClr val="tx1"/>
                        </a:solidFill>
                      </a:endParaRPr>
                    </a:p>
                  </a:txBody>
                  <a:tcPr marL="117285" marR="117285" marT="117285" marB="117285">
                    <a:lnL w="12700" cmpd="sng">
                      <a:noFill/>
                      <a:prstDash val="solid"/>
                    </a:lnL>
                    <a:lnR w="12700" cmpd="sng">
                      <a:noFill/>
                      <a:prstDash val="solid"/>
                    </a:lnR>
                    <a:lnT w="38100" cmpd="sng">
                      <a:noFill/>
                    </a:lnT>
                    <a:lnB w="12700" cmpd="sng">
                      <a:noFill/>
                      <a:prstDash val="solid"/>
                    </a:lnB>
                    <a:noFill/>
                  </a:tcPr>
                </a:tc>
                <a:tc>
                  <a:txBody>
                    <a:bodyPr/>
                    <a:lstStyle/>
                    <a:p>
                      <a:endParaRPr lang="ro-RO" sz="1100" cap="none" spc="0" dirty="0">
                        <a:solidFill>
                          <a:schemeClr val="tx1"/>
                        </a:solidFill>
                      </a:endParaRPr>
                    </a:p>
                  </a:txBody>
                  <a:tcPr marL="117285" marR="117285" marT="117285" marB="117285">
                    <a:lnL w="12700" cmpd="sng">
                      <a:noFill/>
                      <a:prstDash val="solid"/>
                    </a:lnL>
                    <a:lnR w="12700" cmpd="sng">
                      <a:noFill/>
                      <a:prstDash val="solid"/>
                    </a:lnR>
                    <a:lnT w="38100" cmpd="sng">
                      <a:noFill/>
                    </a:lnT>
                    <a:lnB w="12700" cmpd="sng">
                      <a:noFill/>
                      <a:prstDash val="solid"/>
                    </a:lnB>
                    <a:noFill/>
                  </a:tcPr>
                </a:tc>
                <a:tc>
                  <a:txBody>
                    <a:bodyPr/>
                    <a:lstStyle/>
                    <a:p>
                      <a:endParaRPr lang="ro-RO" sz="1100" cap="none" spc="0" dirty="0">
                        <a:solidFill>
                          <a:schemeClr val="tx1"/>
                        </a:solidFill>
                      </a:endParaRPr>
                    </a:p>
                  </a:txBody>
                  <a:tcPr marL="117285" marR="117285" marT="117285" marB="117285">
                    <a:lnL w="12700" cmpd="sng">
                      <a:noFill/>
                      <a:prstDash val="solid"/>
                    </a:lnL>
                    <a:lnR w="12700" cmpd="sng">
                      <a:noFill/>
                      <a:prstDash val="solid"/>
                    </a:lnR>
                    <a:lnT w="38100" cmpd="sng">
                      <a:noFill/>
                    </a:lnT>
                    <a:lnB w="12700" cmpd="sng">
                      <a:noFill/>
                      <a:prstDash val="solid"/>
                    </a:lnB>
                    <a:noFill/>
                  </a:tcPr>
                </a:tc>
                <a:extLst>
                  <a:ext uri="{0D108BD9-81ED-4DB2-BD59-A6C34878D82A}">
                    <a16:rowId xmlns:a16="http://schemas.microsoft.com/office/drawing/2014/main" val="1603547587"/>
                  </a:ext>
                </a:extLst>
              </a:tr>
            </a:tbl>
          </a:graphicData>
        </a:graphic>
      </p:graphicFrame>
      <p:sp>
        <p:nvSpPr>
          <p:cNvPr id="5" name="Tekstvak 4">
            <a:extLst>
              <a:ext uri="{FF2B5EF4-FFF2-40B4-BE49-F238E27FC236}">
                <a16:creationId xmlns:a16="http://schemas.microsoft.com/office/drawing/2014/main" id="{0C2D7B16-BAC4-F68D-2C3D-4C119FF2611A}"/>
              </a:ext>
            </a:extLst>
          </p:cNvPr>
          <p:cNvSpPr txBox="1"/>
          <p:nvPr/>
        </p:nvSpPr>
        <p:spPr>
          <a:xfrm>
            <a:off x="10466394" y="276225"/>
            <a:ext cx="639919" cy="584775"/>
          </a:xfrm>
          <a:prstGeom prst="rect">
            <a:avLst/>
          </a:prstGeom>
          <a:noFill/>
        </p:spPr>
        <p:txBody>
          <a:bodyPr wrap="none" rtlCol="0">
            <a:spAutoFit/>
          </a:bodyPr>
          <a:lstStyle/>
          <a:p>
            <a:pPr algn="ctr"/>
            <a:r>
              <a:rPr lang="nl-BE" sz="3200" dirty="0"/>
              <a:t>17</a:t>
            </a:r>
          </a:p>
        </p:txBody>
      </p:sp>
    </p:spTree>
    <p:extLst>
      <p:ext uri="{BB962C8B-B14F-4D97-AF65-F5344CB8AC3E}">
        <p14:creationId xmlns:p14="http://schemas.microsoft.com/office/powerpoint/2010/main" val="32629737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1B1A260-8A72-4E08-82CC-DB3DB0A49F3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373"/>
            <a:ext cx="12192000" cy="6867027"/>
            <a:chOff x="0" y="-2373"/>
            <a:chExt cx="12192000" cy="6867027"/>
          </a:xfrm>
        </p:grpSpPr>
        <p:sp>
          <p:nvSpPr>
            <p:cNvPr id="11" name="Rectangle 10">
              <a:extLst>
                <a:ext uri="{FF2B5EF4-FFF2-40B4-BE49-F238E27FC236}">
                  <a16:creationId xmlns:a16="http://schemas.microsoft.com/office/drawing/2014/main" id="{F5EE446B-EFB2-4F6A-AC6E-936E92DB5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a16="http://schemas.microsoft.com/office/drawing/2014/main" id="{3483BA79-FCF5-4852-AF0E-CA634727E3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A2630BA5-8A74-4D0A-BB80-42BB6E2D0C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BD6109B2-DB31-43CB-950B-AB02BC17CF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id="{4F4C0381-B807-4F22-9362-4CF1EA4ED6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a16="http://schemas.microsoft.com/office/drawing/2014/main" id="{32DC58E5-A2AB-4AF3-BFDC-51F45B859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5A82E722-60BE-4C4A-93FB-ED5C9D25F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a:extLst>
                <a:ext uri="{FF2B5EF4-FFF2-40B4-BE49-F238E27FC236}">
                  <a16:creationId xmlns:a16="http://schemas.microsoft.com/office/drawing/2014/main" id="{BD917B57-2D0B-49F7-99D0-3E0D111382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a:extLst>
                <a:ext uri="{FF2B5EF4-FFF2-40B4-BE49-F238E27FC236}">
                  <a16:creationId xmlns:a16="http://schemas.microsoft.com/office/drawing/2014/main" id="{ED29444E-A895-4493-BEBA-CBD61CF471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0" name="Freeform 5">
              <a:extLst>
                <a:ext uri="{FF2B5EF4-FFF2-40B4-BE49-F238E27FC236}">
                  <a16:creationId xmlns:a16="http://schemas.microsoft.com/office/drawing/2014/main" id="{9237B3E9-B2D7-4C20-930D-6FD74FFB5C1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u 1">
            <a:extLst>
              <a:ext uri="{FF2B5EF4-FFF2-40B4-BE49-F238E27FC236}">
                <a16:creationId xmlns:a16="http://schemas.microsoft.com/office/drawing/2014/main" id="{278EEC79-699F-4CBF-A07F-152C6737F70D}"/>
              </a:ext>
            </a:extLst>
          </p:cNvPr>
          <p:cNvSpPr>
            <a:spLocks noGrp="1"/>
          </p:cNvSpPr>
          <p:nvPr>
            <p:ph type="title"/>
          </p:nvPr>
        </p:nvSpPr>
        <p:spPr>
          <a:xfrm>
            <a:off x="994087" y="1130603"/>
            <a:ext cx="3342442" cy="4596794"/>
          </a:xfrm>
        </p:spPr>
        <p:txBody>
          <a:bodyPr anchor="ctr">
            <a:normAutofit/>
          </a:bodyPr>
          <a:lstStyle/>
          <a:p>
            <a:r>
              <a:rPr lang="en-US" sz="3200" b="1" dirty="0" err="1">
                <a:solidFill>
                  <a:srgbClr val="EBEBEB"/>
                </a:solidFill>
              </a:rPr>
              <a:t>Vaihe</a:t>
            </a:r>
            <a:r>
              <a:rPr lang="en-US" sz="3200" b="1" dirty="0">
                <a:solidFill>
                  <a:srgbClr val="EBEBEB"/>
                </a:solidFill>
              </a:rPr>
              <a:t> </a:t>
            </a:r>
            <a:r>
              <a:rPr lang="ro-RO" sz="3200" b="1" dirty="0">
                <a:solidFill>
                  <a:srgbClr val="EBEBEB"/>
                </a:solidFill>
              </a:rPr>
              <a:t>6 – </a:t>
            </a:r>
            <a:r>
              <a:rPr lang="en-US" sz="3200" b="1" dirty="0" err="1">
                <a:solidFill>
                  <a:srgbClr val="EBEBEB"/>
                </a:solidFill>
              </a:rPr>
              <a:t>Vaihtoehtojen</a:t>
            </a:r>
            <a:r>
              <a:rPr lang="en-US" sz="3200" b="1" dirty="0">
                <a:solidFill>
                  <a:srgbClr val="EBEBEB"/>
                </a:solidFill>
              </a:rPr>
              <a:t> </a:t>
            </a:r>
            <a:r>
              <a:rPr lang="en-US" sz="3200" b="1" dirty="0" err="1">
                <a:solidFill>
                  <a:srgbClr val="EBEBEB"/>
                </a:solidFill>
              </a:rPr>
              <a:t>etsiminen</a:t>
            </a:r>
            <a:endParaRPr lang="ro-RO" sz="3200" b="1" dirty="0">
              <a:solidFill>
                <a:srgbClr val="EBEBEB"/>
              </a:solidFill>
            </a:endParaRPr>
          </a:p>
        </p:txBody>
      </p:sp>
      <p:sp>
        <p:nvSpPr>
          <p:cNvPr id="3" name="Substituent conținut 2">
            <a:extLst>
              <a:ext uri="{FF2B5EF4-FFF2-40B4-BE49-F238E27FC236}">
                <a16:creationId xmlns:a16="http://schemas.microsoft.com/office/drawing/2014/main" id="{0C15DBE2-9B02-4CDF-A944-2D443E477120}"/>
              </a:ext>
            </a:extLst>
          </p:cNvPr>
          <p:cNvSpPr>
            <a:spLocks noGrp="1"/>
          </p:cNvSpPr>
          <p:nvPr>
            <p:ph idx="1"/>
          </p:nvPr>
        </p:nvSpPr>
        <p:spPr>
          <a:xfrm>
            <a:off x="5137676" y="1694814"/>
            <a:ext cx="6749524" cy="4470734"/>
          </a:xfrm>
        </p:spPr>
        <p:txBody>
          <a:bodyPr anchor="ctr">
            <a:normAutofit/>
          </a:bodyPr>
          <a:lstStyle/>
          <a:p>
            <a:r>
              <a:rPr lang="fi-FI" dirty="0"/>
              <a:t>Ohjaaja pyytää osallistujia muotoilemaan vaihtoehtoisia toimia.</a:t>
            </a:r>
          </a:p>
          <a:p>
            <a:r>
              <a:rPr lang="fi-FI" dirty="0"/>
              <a:t>Tämän vaiheen tavoitteena on ideoida muita mahdollisia toimintatapoja tai mahdollisia toimia, jotka ylittävät dilemman rajat. </a:t>
            </a:r>
          </a:p>
          <a:p>
            <a:r>
              <a:rPr lang="fi-FI" dirty="0"/>
              <a:t>Painopiste on luovuuden stimuloinnissa, laatikon ulkopuolella ajattelussa, ei ehdotetun vaihtoehdon toteutettavuuden mahdollisuudessa. Jotkin mainituista vaihtoehdoista voivat olla hyödyllisiä myöhemmin, kun osallistujat vastaavat moraaliseen dilemmaan, kun he kysyvät itseltään ja pohtivat peruspohdintoja.</a:t>
            </a:r>
            <a:endParaRPr lang="ro-RO" dirty="0"/>
          </a:p>
        </p:txBody>
      </p:sp>
      <p:sp>
        <p:nvSpPr>
          <p:cNvPr id="4" name="Rechthoek 3">
            <a:extLst>
              <a:ext uri="{FF2B5EF4-FFF2-40B4-BE49-F238E27FC236}">
                <a16:creationId xmlns:a16="http://schemas.microsoft.com/office/drawing/2014/main" id="{229A9EA1-2765-7B05-553A-C86854B3EBE8}"/>
              </a:ext>
            </a:extLst>
          </p:cNvPr>
          <p:cNvSpPr/>
          <p:nvPr/>
        </p:nvSpPr>
        <p:spPr>
          <a:xfrm>
            <a:off x="10437812" y="-2373"/>
            <a:ext cx="685800" cy="9739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5" name="Tekstvak 4">
            <a:extLst>
              <a:ext uri="{FF2B5EF4-FFF2-40B4-BE49-F238E27FC236}">
                <a16:creationId xmlns:a16="http://schemas.microsoft.com/office/drawing/2014/main" id="{5EFB3ACD-1830-046B-4152-101E9BD27B64}"/>
              </a:ext>
            </a:extLst>
          </p:cNvPr>
          <p:cNvSpPr txBox="1"/>
          <p:nvPr/>
        </p:nvSpPr>
        <p:spPr>
          <a:xfrm>
            <a:off x="10466394" y="276225"/>
            <a:ext cx="639919" cy="584775"/>
          </a:xfrm>
          <a:prstGeom prst="rect">
            <a:avLst/>
          </a:prstGeom>
          <a:noFill/>
        </p:spPr>
        <p:txBody>
          <a:bodyPr wrap="none" rtlCol="0">
            <a:spAutoFit/>
          </a:bodyPr>
          <a:lstStyle/>
          <a:p>
            <a:pPr algn="ctr"/>
            <a:r>
              <a:rPr lang="nl-BE" sz="3200" dirty="0"/>
              <a:t>18</a:t>
            </a:r>
          </a:p>
        </p:txBody>
      </p:sp>
    </p:spTree>
    <p:extLst>
      <p:ext uri="{BB962C8B-B14F-4D97-AF65-F5344CB8AC3E}">
        <p14:creationId xmlns:p14="http://schemas.microsoft.com/office/powerpoint/2010/main" val="3908157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1B1A260-8A72-4E08-82CC-DB3DB0A49F3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373"/>
            <a:ext cx="12192000" cy="6867027"/>
            <a:chOff x="0" y="-2373"/>
            <a:chExt cx="12192000" cy="6867027"/>
          </a:xfrm>
        </p:grpSpPr>
        <p:sp>
          <p:nvSpPr>
            <p:cNvPr id="11" name="Rectangle 10">
              <a:extLst>
                <a:ext uri="{FF2B5EF4-FFF2-40B4-BE49-F238E27FC236}">
                  <a16:creationId xmlns:a16="http://schemas.microsoft.com/office/drawing/2014/main" id="{F5EE446B-EFB2-4F6A-AC6E-936E92DB5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a16="http://schemas.microsoft.com/office/drawing/2014/main" id="{3483BA79-FCF5-4852-AF0E-CA634727E3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A2630BA5-8A74-4D0A-BB80-42BB6E2D0C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BD6109B2-DB31-43CB-950B-AB02BC17CF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id="{4F4C0381-B807-4F22-9362-4CF1EA4ED6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a16="http://schemas.microsoft.com/office/drawing/2014/main" id="{32DC58E5-A2AB-4AF3-BFDC-51F45B859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5A82E722-60BE-4C4A-93FB-ED5C9D25F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a:extLst>
                <a:ext uri="{FF2B5EF4-FFF2-40B4-BE49-F238E27FC236}">
                  <a16:creationId xmlns:a16="http://schemas.microsoft.com/office/drawing/2014/main" id="{BD917B57-2D0B-49F7-99D0-3E0D111382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a:extLst>
                <a:ext uri="{FF2B5EF4-FFF2-40B4-BE49-F238E27FC236}">
                  <a16:creationId xmlns:a16="http://schemas.microsoft.com/office/drawing/2014/main" id="{ED29444E-A895-4493-BEBA-CBD61CF471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0" name="Freeform 5">
              <a:extLst>
                <a:ext uri="{FF2B5EF4-FFF2-40B4-BE49-F238E27FC236}">
                  <a16:creationId xmlns:a16="http://schemas.microsoft.com/office/drawing/2014/main" id="{9237B3E9-B2D7-4C20-930D-6FD74FFB5C1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u 1">
            <a:extLst>
              <a:ext uri="{FF2B5EF4-FFF2-40B4-BE49-F238E27FC236}">
                <a16:creationId xmlns:a16="http://schemas.microsoft.com/office/drawing/2014/main" id="{FFB4A7B2-CE69-49ED-9253-40036D801877}"/>
              </a:ext>
            </a:extLst>
          </p:cNvPr>
          <p:cNvSpPr>
            <a:spLocks noGrp="1"/>
          </p:cNvSpPr>
          <p:nvPr>
            <p:ph type="title"/>
          </p:nvPr>
        </p:nvSpPr>
        <p:spPr>
          <a:xfrm>
            <a:off x="994087" y="1130603"/>
            <a:ext cx="3342442" cy="4596794"/>
          </a:xfrm>
        </p:spPr>
        <p:txBody>
          <a:bodyPr anchor="ctr">
            <a:normAutofit/>
          </a:bodyPr>
          <a:lstStyle/>
          <a:p>
            <a:r>
              <a:rPr lang="en-US" sz="3200" b="1" dirty="0" err="1">
                <a:solidFill>
                  <a:srgbClr val="EBEBEB"/>
                </a:solidFill>
              </a:rPr>
              <a:t>Vaihe</a:t>
            </a:r>
            <a:r>
              <a:rPr lang="ro-RO" sz="3200" b="1" dirty="0">
                <a:solidFill>
                  <a:srgbClr val="EBEBEB"/>
                </a:solidFill>
              </a:rPr>
              <a:t> 7 – </a:t>
            </a:r>
            <a:r>
              <a:rPr lang="en-US" sz="3200" b="1" dirty="0" err="1">
                <a:solidFill>
                  <a:srgbClr val="EBEBEB"/>
                </a:solidFill>
              </a:rPr>
              <a:t>Näkökulmat</a:t>
            </a:r>
            <a:r>
              <a:rPr lang="en-US" sz="3200" b="1" dirty="0">
                <a:solidFill>
                  <a:srgbClr val="EBEBEB"/>
                </a:solidFill>
              </a:rPr>
              <a:t>, </a:t>
            </a:r>
            <a:r>
              <a:rPr lang="en-US" sz="3200" b="1" dirty="0" err="1">
                <a:solidFill>
                  <a:srgbClr val="EBEBEB"/>
                </a:solidFill>
              </a:rPr>
              <a:t>yksilölliset</a:t>
            </a:r>
            <a:r>
              <a:rPr lang="en-US" sz="3200" b="1" dirty="0">
                <a:solidFill>
                  <a:srgbClr val="EBEBEB"/>
                </a:solidFill>
              </a:rPr>
              <a:t> </a:t>
            </a:r>
            <a:r>
              <a:rPr lang="en-US" sz="3200" b="1" dirty="0" err="1">
                <a:solidFill>
                  <a:srgbClr val="EBEBEB"/>
                </a:solidFill>
              </a:rPr>
              <a:t>valinnat</a:t>
            </a:r>
            <a:endParaRPr lang="ro-RO" sz="3200" b="1" dirty="0">
              <a:solidFill>
                <a:srgbClr val="EBEBEB"/>
              </a:solidFill>
            </a:endParaRPr>
          </a:p>
        </p:txBody>
      </p:sp>
      <p:sp>
        <p:nvSpPr>
          <p:cNvPr id="3" name="Substituent conținut 2">
            <a:extLst>
              <a:ext uri="{FF2B5EF4-FFF2-40B4-BE49-F238E27FC236}">
                <a16:creationId xmlns:a16="http://schemas.microsoft.com/office/drawing/2014/main" id="{CD8DD6BE-0B54-41E8-A9AF-7F29D2C1DA4E}"/>
              </a:ext>
            </a:extLst>
          </p:cNvPr>
          <p:cNvSpPr>
            <a:spLocks noGrp="1"/>
          </p:cNvSpPr>
          <p:nvPr>
            <p:ph idx="1"/>
          </p:nvPr>
        </p:nvSpPr>
        <p:spPr>
          <a:xfrm>
            <a:off x="4923642" y="1237614"/>
            <a:ext cx="7239248" cy="5172712"/>
          </a:xfrm>
        </p:spPr>
        <p:txBody>
          <a:bodyPr anchor="ctr">
            <a:noAutofit/>
          </a:bodyPr>
          <a:lstStyle/>
          <a:p>
            <a:pPr>
              <a:lnSpc>
                <a:spcPct val="90000"/>
              </a:lnSpc>
              <a:buFont typeface="Wingdings" panose="05000000000000000000" pitchFamily="2" charset="2"/>
              <a:buChar char="q"/>
            </a:pPr>
            <a:r>
              <a:rPr lang="fi-FI" sz="1500" dirty="0">
                <a:cs typeface="Calibri" panose="020F0502020204030204" pitchFamily="34" charset="0"/>
              </a:rPr>
              <a:t>Ohjaaja pyytää osallistujia ottamaan paperin ja kynän ja kirjoittamaan omat vastauksensa seuraaviin kysymyksiin: </a:t>
            </a:r>
          </a:p>
          <a:p>
            <a:pPr marL="457200" lvl="1" indent="0">
              <a:lnSpc>
                <a:spcPct val="90000"/>
              </a:lnSpc>
              <a:buNone/>
            </a:pPr>
            <a:r>
              <a:rPr lang="fi-FI" sz="1500" dirty="0">
                <a:solidFill>
                  <a:srgbClr val="92D050"/>
                </a:solidFill>
                <a:cs typeface="Calibri" panose="020F0502020204030204" pitchFamily="34" charset="0"/>
              </a:rPr>
              <a:t>A) Onko moraalisesti perusteltua valita vaihtoehto ... (A tai B vaihtoehtona).</a:t>
            </a:r>
          </a:p>
          <a:p>
            <a:pPr marL="457200" lvl="1" indent="0">
              <a:lnSpc>
                <a:spcPct val="90000"/>
              </a:lnSpc>
              <a:buNone/>
            </a:pPr>
            <a:r>
              <a:rPr lang="fi-FI" sz="1500" dirty="0">
                <a:solidFill>
                  <a:srgbClr val="92D050"/>
                </a:solidFill>
                <a:cs typeface="Calibri" panose="020F0502020204030204" pitchFamily="34" charset="0"/>
              </a:rPr>
              <a:t>B) koska .... (mikä arvo tai normi?)</a:t>
            </a:r>
          </a:p>
          <a:p>
            <a:pPr marL="457200" lvl="1" indent="0">
              <a:lnSpc>
                <a:spcPct val="90000"/>
              </a:lnSpc>
              <a:buNone/>
            </a:pPr>
            <a:r>
              <a:rPr lang="fi-FI" sz="1500" dirty="0">
                <a:solidFill>
                  <a:srgbClr val="92D050"/>
                </a:solidFill>
                <a:cs typeface="Calibri" panose="020F0502020204030204" pitchFamily="34" charset="0"/>
              </a:rPr>
              <a:t>C) siitä huolimatta .... (mikä arvo tai normi?)</a:t>
            </a:r>
          </a:p>
          <a:p>
            <a:pPr marL="457200" lvl="1" indent="0">
              <a:lnSpc>
                <a:spcPct val="90000"/>
              </a:lnSpc>
              <a:buNone/>
            </a:pPr>
            <a:r>
              <a:rPr lang="fi-FI" sz="1500" dirty="0">
                <a:solidFill>
                  <a:srgbClr val="92D050"/>
                </a:solidFill>
                <a:cs typeface="Calibri" panose="020F0502020204030204" pitchFamily="34" charset="0"/>
              </a:rPr>
              <a:t>D) miten voitte rajoittaa edellä mainittua vahinkoa (kohta C)?</a:t>
            </a:r>
          </a:p>
          <a:p>
            <a:pPr marL="457200" lvl="1" indent="0">
              <a:lnSpc>
                <a:spcPct val="90000"/>
              </a:lnSpc>
              <a:buNone/>
            </a:pPr>
            <a:r>
              <a:rPr lang="fi-FI" sz="1500" dirty="0">
                <a:solidFill>
                  <a:srgbClr val="92D050"/>
                </a:solidFill>
                <a:cs typeface="Calibri" panose="020F0502020204030204" pitchFamily="34" charset="0"/>
              </a:rPr>
              <a:t>E) miten teidän pitäisi toimia sen vastauksen mukaan, jonka annoitte kohdassa "A"?</a:t>
            </a:r>
          </a:p>
          <a:p>
            <a:pPr>
              <a:lnSpc>
                <a:spcPct val="90000"/>
              </a:lnSpc>
              <a:buFont typeface="Wingdings" panose="05000000000000000000" pitchFamily="2" charset="2"/>
              <a:buChar char="q"/>
            </a:pPr>
            <a:r>
              <a:rPr lang="fi-FI" sz="1500" dirty="0">
                <a:cs typeface="Calibri" panose="020F0502020204030204" pitchFamily="34" charset="0"/>
              </a:rPr>
              <a:t>Ohjaaja kysyy, kuka on valinnut vaihtoehdon A, ja antaa sanan kyseiselle henkilölle.  Sille, joka on valinnut vaihtoehdon B.</a:t>
            </a:r>
          </a:p>
          <a:p>
            <a:pPr>
              <a:lnSpc>
                <a:spcPct val="90000"/>
              </a:lnSpc>
              <a:buFont typeface="Wingdings" panose="05000000000000000000" pitchFamily="2" charset="2"/>
              <a:buChar char="q"/>
            </a:pPr>
            <a:r>
              <a:rPr lang="fi-FI" sz="1500" dirty="0">
                <a:cs typeface="Calibri" panose="020F0502020204030204" pitchFamily="34" charset="0"/>
              </a:rPr>
              <a:t>Ohjaaja kysyy kaikilta muilta osallistujilta heidän omasta valinnastaan ja siitä, onko heillä vielä jotain lisättävää jo esitettyihin pohdintoihin. </a:t>
            </a:r>
          </a:p>
          <a:p>
            <a:pPr>
              <a:lnSpc>
                <a:spcPct val="90000"/>
              </a:lnSpc>
              <a:buFont typeface="Wingdings" panose="05000000000000000000" pitchFamily="2" charset="2"/>
              <a:buChar char="q"/>
            </a:pPr>
            <a:r>
              <a:rPr lang="fi-FI" sz="1500" dirty="0">
                <a:cs typeface="Calibri" panose="020F0502020204030204" pitchFamily="34" charset="0"/>
              </a:rPr>
              <a:t>Ohjaaja kirjoittaa kaikki vastaukset fläppitaululle. Tämän vaiheen tavoitteena on saada osallistujat muotoilemaan omia mielipiteitään, jotka perustuvat tapauksen asettamiin arvoihin ja normeihin. Moraalinen arviointi ei ole tarkoitettu tapauksen esittelijälle </a:t>
            </a:r>
            <a:r>
              <a:rPr lang="fi-FI" sz="1500" dirty="0">
                <a:solidFill>
                  <a:srgbClr val="92D050"/>
                </a:solidFill>
                <a:cs typeface="Calibri" panose="020F0502020204030204" pitchFamily="34" charset="0"/>
              </a:rPr>
              <a:t>("sinun olisi pitänyt tehdä näin tai näin")</a:t>
            </a:r>
            <a:r>
              <a:rPr lang="fi-FI" sz="1500" dirty="0">
                <a:solidFill>
                  <a:schemeClr val="tx1"/>
                </a:solidFill>
                <a:cs typeface="Calibri" panose="020F0502020204030204" pitchFamily="34" charset="0"/>
              </a:rPr>
              <a:t>,</a:t>
            </a:r>
            <a:r>
              <a:rPr lang="fi-FI" sz="1500" dirty="0">
                <a:solidFill>
                  <a:schemeClr val="accent6">
                    <a:lumMod val="75000"/>
                  </a:schemeClr>
                </a:solidFill>
                <a:cs typeface="Calibri" panose="020F0502020204030204" pitchFamily="34" charset="0"/>
              </a:rPr>
              <a:t> </a:t>
            </a:r>
            <a:r>
              <a:rPr lang="fi-FI" sz="1500" dirty="0">
                <a:cs typeface="Calibri" panose="020F0502020204030204" pitchFamily="34" charset="0"/>
              </a:rPr>
              <a:t>vaan oman ajattelun tarkasteleminen suhteessa tapauksen keskeiseen moraaliseen dilemmaan.</a:t>
            </a:r>
            <a:endParaRPr lang="ro-RO" sz="1500" dirty="0">
              <a:cs typeface="Calibri" panose="020F0502020204030204" pitchFamily="34" charset="0"/>
            </a:endParaRPr>
          </a:p>
        </p:txBody>
      </p:sp>
      <p:sp>
        <p:nvSpPr>
          <p:cNvPr id="4" name="Rechthoek 3">
            <a:extLst>
              <a:ext uri="{FF2B5EF4-FFF2-40B4-BE49-F238E27FC236}">
                <a16:creationId xmlns:a16="http://schemas.microsoft.com/office/drawing/2014/main" id="{BDA43211-D59F-7028-B275-7034300D82C8}"/>
              </a:ext>
            </a:extLst>
          </p:cNvPr>
          <p:cNvSpPr/>
          <p:nvPr/>
        </p:nvSpPr>
        <p:spPr>
          <a:xfrm>
            <a:off x="10437812" y="-2373"/>
            <a:ext cx="685800" cy="9739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5" name="Tekstvak 4">
            <a:extLst>
              <a:ext uri="{FF2B5EF4-FFF2-40B4-BE49-F238E27FC236}">
                <a16:creationId xmlns:a16="http://schemas.microsoft.com/office/drawing/2014/main" id="{0327BA31-98D0-A638-0E02-473D1CDA3F30}"/>
              </a:ext>
            </a:extLst>
          </p:cNvPr>
          <p:cNvSpPr txBox="1"/>
          <p:nvPr/>
        </p:nvSpPr>
        <p:spPr>
          <a:xfrm>
            <a:off x="10466394" y="276225"/>
            <a:ext cx="639919" cy="584775"/>
          </a:xfrm>
          <a:prstGeom prst="rect">
            <a:avLst/>
          </a:prstGeom>
          <a:noFill/>
        </p:spPr>
        <p:txBody>
          <a:bodyPr wrap="none" rtlCol="0">
            <a:spAutoFit/>
          </a:bodyPr>
          <a:lstStyle/>
          <a:p>
            <a:pPr algn="ctr"/>
            <a:r>
              <a:rPr lang="nl-BE" sz="3200" dirty="0"/>
              <a:t>19</a:t>
            </a:r>
          </a:p>
        </p:txBody>
      </p:sp>
    </p:spTree>
    <p:extLst>
      <p:ext uri="{BB962C8B-B14F-4D97-AF65-F5344CB8AC3E}">
        <p14:creationId xmlns:p14="http://schemas.microsoft.com/office/powerpoint/2010/main" val="957218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EFCA0D8F-2FF1-48A3-8C66-8660A37DD641}"/>
              </a:ext>
            </a:extLst>
          </p:cNvPr>
          <p:cNvSpPr>
            <a:spLocks noGrp="1"/>
          </p:cNvSpPr>
          <p:nvPr>
            <p:ph type="title"/>
          </p:nvPr>
        </p:nvSpPr>
        <p:spPr>
          <a:xfrm>
            <a:off x="821578" y="973668"/>
            <a:ext cx="8761413" cy="706964"/>
          </a:xfrm>
        </p:spPr>
        <p:txBody>
          <a:bodyPr/>
          <a:lstStyle/>
          <a:p>
            <a:r>
              <a:rPr lang="en-US" b="1" dirty="0" err="1"/>
              <a:t>Lähteet</a:t>
            </a:r>
            <a:r>
              <a:rPr lang="en-US" b="1" dirty="0"/>
              <a:t> </a:t>
            </a:r>
            <a:endParaRPr lang="ro-RO" b="1" dirty="0"/>
          </a:p>
        </p:txBody>
      </p:sp>
      <p:sp>
        <p:nvSpPr>
          <p:cNvPr id="3" name="Substituent conținut 2">
            <a:extLst>
              <a:ext uri="{FF2B5EF4-FFF2-40B4-BE49-F238E27FC236}">
                <a16:creationId xmlns:a16="http://schemas.microsoft.com/office/drawing/2014/main" id="{041A08ED-F853-4386-B55C-6C21806D84C3}"/>
              </a:ext>
            </a:extLst>
          </p:cNvPr>
          <p:cNvSpPr>
            <a:spLocks noGrp="1"/>
          </p:cNvSpPr>
          <p:nvPr>
            <p:ph idx="1"/>
          </p:nvPr>
        </p:nvSpPr>
        <p:spPr>
          <a:xfrm>
            <a:off x="819150" y="2603500"/>
            <a:ext cx="10810875" cy="3416300"/>
          </a:xfrm>
        </p:spPr>
        <p:txBody>
          <a:bodyPr>
            <a:normAutofit lnSpcReduction="10000"/>
          </a:bodyPr>
          <a:lstStyle/>
          <a:p>
            <a:pPr>
              <a:lnSpc>
                <a:spcPct val="107000"/>
              </a:lnSpc>
              <a:spcAft>
                <a:spcPts val="800"/>
              </a:spcAft>
            </a:pPr>
            <a:r>
              <a:rPr lang="en-US" sz="1800" dirty="0" err="1">
                <a:solidFill>
                  <a:schemeClr val="tx2">
                    <a:lumMod val="75000"/>
                  </a:schemeClr>
                </a:solidFill>
                <a:effectLst/>
                <a:ea typeface="Calibri" panose="020F0502020204030204" pitchFamily="34" charset="0"/>
                <a:cs typeface="NcmslrYcwmypAdvTTe45e47d2"/>
              </a:rPr>
              <a:t>Stolper</a:t>
            </a:r>
            <a:r>
              <a:rPr lang="en-US" sz="1800" dirty="0">
                <a:solidFill>
                  <a:schemeClr val="tx2">
                    <a:lumMod val="75000"/>
                  </a:schemeClr>
                </a:solidFill>
                <a:effectLst/>
                <a:ea typeface="Calibri" panose="020F0502020204030204" pitchFamily="34" charset="0"/>
                <a:cs typeface="NcmslrYcwmypAdvTTe45e47d2"/>
              </a:rPr>
              <a:t> </a:t>
            </a:r>
            <a:r>
              <a:rPr lang="en-US" sz="1800" dirty="0">
                <a:solidFill>
                  <a:schemeClr val="tx2">
                    <a:lumMod val="75000"/>
                  </a:schemeClr>
                </a:solidFill>
                <a:effectLst/>
                <a:ea typeface="Calibri" panose="020F0502020204030204" pitchFamily="34" charset="0"/>
                <a:cs typeface="YmxkrvLpydgsAdvTT7329fd89.I"/>
              </a:rPr>
              <a:t>et al. BMC Medical Ethics </a:t>
            </a:r>
            <a:r>
              <a:rPr lang="en-US" sz="1800" dirty="0">
                <a:solidFill>
                  <a:schemeClr val="tx2">
                    <a:lumMod val="75000"/>
                  </a:schemeClr>
                </a:solidFill>
                <a:effectLst/>
                <a:ea typeface="Calibri" panose="020F0502020204030204" pitchFamily="34" charset="0"/>
                <a:cs typeface="MyriadPro-Regular"/>
              </a:rPr>
              <a:t>(2016) 17:45</a:t>
            </a:r>
            <a:r>
              <a:rPr lang="en-US" dirty="0">
                <a:solidFill>
                  <a:schemeClr val="tx2">
                    <a:lumMod val="75000"/>
                  </a:schemeClr>
                </a:solidFill>
                <a:ea typeface="Calibri" panose="020F0502020204030204" pitchFamily="34" charset="0"/>
                <a:cs typeface="Times New Roman" panose="02020603050405020304" pitchFamily="18" charset="0"/>
              </a:rPr>
              <a:t> / </a:t>
            </a:r>
            <a:r>
              <a:rPr lang="en-US" sz="1800" dirty="0">
                <a:solidFill>
                  <a:schemeClr val="tx2">
                    <a:lumMod val="75000"/>
                  </a:schemeClr>
                </a:solidFill>
                <a:effectLst/>
                <a:ea typeface="Calibri" panose="020F0502020204030204" pitchFamily="34" charset="0"/>
                <a:cs typeface="NcmslrYcwmypAdvTTe45e47d2"/>
              </a:rPr>
              <a:t>DOI 10.1186/s12910-016-0125-1</a:t>
            </a:r>
            <a:endParaRPr lang="en-US" sz="1800" dirty="0">
              <a:solidFill>
                <a:schemeClr val="tx2">
                  <a:lumMod val="75000"/>
                </a:schemeClr>
              </a:solidFill>
              <a:effectLst/>
              <a:ea typeface="Calibri" panose="020F0502020204030204" pitchFamily="34" charset="0"/>
              <a:cs typeface="Times New Roman" panose="02020603050405020304" pitchFamily="18" charset="0"/>
            </a:endParaRPr>
          </a:p>
          <a:p>
            <a:pPr marL="0" indent="0">
              <a:lnSpc>
                <a:spcPct val="107000"/>
              </a:lnSpc>
              <a:spcAft>
                <a:spcPts val="800"/>
              </a:spcAft>
              <a:buNone/>
            </a:pPr>
            <a:r>
              <a:rPr lang="en-US" sz="2000" b="1" dirty="0">
                <a:solidFill>
                  <a:schemeClr val="tx2">
                    <a:lumMod val="75000"/>
                  </a:schemeClr>
                </a:solidFill>
                <a:effectLst/>
                <a:ea typeface="Calibri" panose="020F0502020204030204" pitchFamily="34" charset="0"/>
                <a:cs typeface="NcmslrYcwmypAdvTTe45e47d2"/>
              </a:rPr>
              <a:t>Bioethics education in clinical settings:</a:t>
            </a:r>
            <a:r>
              <a:rPr lang="en-US" sz="2000" b="1" dirty="0">
                <a:solidFill>
                  <a:schemeClr val="tx2">
                    <a:lumMod val="75000"/>
                  </a:schemeClr>
                </a:solidFill>
                <a:ea typeface="Calibri" panose="020F0502020204030204" pitchFamily="34" charset="0"/>
                <a:cs typeface="Times New Roman" panose="02020603050405020304" pitchFamily="18" charset="0"/>
              </a:rPr>
              <a:t> </a:t>
            </a:r>
            <a:r>
              <a:rPr lang="en-US" sz="2000" b="1" dirty="0">
                <a:solidFill>
                  <a:schemeClr val="tx2">
                    <a:lumMod val="75000"/>
                  </a:schemeClr>
                </a:solidFill>
                <a:effectLst/>
                <a:ea typeface="Calibri" panose="020F0502020204030204" pitchFamily="34" charset="0"/>
                <a:cs typeface="NcmslrYcwmypAdvTTe45e47d2"/>
              </a:rPr>
              <a:t>theory and practice of the dilemma</a:t>
            </a:r>
            <a:r>
              <a:rPr lang="en-US" sz="2000" b="1" dirty="0">
                <a:solidFill>
                  <a:schemeClr val="tx2">
                    <a:lumMod val="75000"/>
                  </a:schemeClr>
                </a:solidFill>
                <a:ea typeface="Calibri" panose="020F0502020204030204" pitchFamily="34" charset="0"/>
                <a:cs typeface="Times New Roman" panose="02020603050405020304" pitchFamily="18" charset="0"/>
              </a:rPr>
              <a:t> </a:t>
            </a:r>
            <a:r>
              <a:rPr lang="en-US" sz="2000" b="1" dirty="0">
                <a:solidFill>
                  <a:schemeClr val="tx2">
                    <a:lumMod val="75000"/>
                  </a:schemeClr>
                </a:solidFill>
                <a:effectLst/>
                <a:ea typeface="Calibri" panose="020F0502020204030204" pitchFamily="34" charset="0"/>
                <a:cs typeface="NcmslrYcwmypAdvTTe45e47d2"/>
              </a:rPr>
              <a:t>method of moral case deliberation  </a:t>
            </a:r>
            <a:r>
              <a:rPr lang="en-US" sz="1800" b="1" dirty="0">
                <a:solidFill>
                  <a:schemeClr val="tx2">
                    <a:lumMod val="75000"/>
                  </a:schemeClr>
                </a:solidFill>
                <a:effectLst/>
                <a:ea typeface="Calibri" panose="020F0502020204030204" pitchFamily="34" charset="0"/>
                <a:cs typeface="NcmslrYcwmypAdvTTe45e47d2"/>
              </a:rPr>
              <a:t>(</a:t>
            </a:r>
            <a:r>
              <a:rPr lang="en-US" dirty="0" err="1">
                <a:solidFill>
                  <a:schemeClr val="tx2">
                    <a:lumMod val="75000"/>
                  </a:schemeClr>
                </a:solidFill>
                <a:ea typeface="Calibri" panose="020F0502020204030204" pitchFamily="34" charset="0"/>
                <a:cs typeface="SlshnxBfbpwgAdvTTb5929f4c"/>
              </a:rPr>
              <a:t>Margreet</a:t>
            </a:r>
            <a:r>
              <a:rPr lang="en-US" dirty="0">
                <a:solidFill>
                  <a:schemeClr val="tx2">
                    <a:lumMod val="75000"/>
                  </a:schemeClr>
                </a:solidFill>
                <a:ea typeface="Calibri" panose="020F0502020204030204" pitchFamily="34" charset="0"/>
                <a:cs typeface="SlshnxBfbpwgAdvTTb5929f4c"/>
              </a:rPr>
              <a:t> Stolper1*, Bert Molewijk1,2 and Guy Widdershoven1)</a:t>
            </a:r>
          </a:p>
          <a:p>
            <a:pPr>
              <a:lnSpc>
                <a:spcPct val="107000"/>
              </a:lnSpc>
              <a:spcAft>
                <a:spcPts val="800"/>
              </a:spcAft>
            </a:pPr>
            <a:endParaRPr lang="en-US" dirty="0">
              <a:solidFill>
                <a:schemeClr val="tx2">
                  <a:lumMod val="75000"/>
                </a:schemeClr>
              </a:solidFill>
              <a:ea typeface="Calibri" panose="020F0502020204030204" pitchFamily="34" charset="0"/>
              <a:cs typeface="Times New Roman" panose="02020603050405020304" pitchFamily="18" charset="0"/>
            </a:endParaRPr>
          </a:p>
          <a:p>
            <a:pPr>
              <a:lnSpc>
                <a:spcPct val="107000"/>
              </a:lnSpc>
              <a:spcAft>
                <a:spcPts val="800"/>
              </a:spcAft>
            </a:pPr>
            <a:r>
              <a:rPr lang="en-US" sz="1800" dirty="0" err="1">
                <a:solidFill>
                  <a:schemeClr val="tx2">
                    <a:lumMod val="75000"/>
                  </a:schemeClr>
                </a:solidFill>
                <a:effectLst/>
                <a:ea typeface="Calibri" panose="020F0502020204030204" pitchFamily="34" charset="0"/>
                <a:cs typeface="Calibri" panose="020F0502020204030204" pitchFamily="34" charset="0"/>
              </a:rPr>
              <a:t>Haan</a:t>
            </a:r>
            <a:r>
              <a:rPr lang="en-US" sz="1800" dirty="0">
                <a:solidFill>
                  <a:schemeClr val="tx2">
                    <a:lumMod val="75000"/>
                  </a:schemeClr>
                </a:solidFill>
                <a:effectLst/>
                <a:ea typeface="Calibri" panose="020F0502020204030204" pitchFamily="34" charset="0"/>
                <a:cs typeface="Calibri" panose="020F0502020204030204" pitchFamily="34" charset="0"/>
              </a:rPr>
              <a:t> et al. BMC Medical Ethics (2018) 19:85 /</a:t>
            </a:r>
            <a:r>
              <a:rPr lang="en-US" sz="1800" u="sng" dirty="0">
                <a:solidFill>
                  <a:schemeClr val="tx2">
                    <a:lumMod val="75000"/>
                  </a:schemeClr>
                </a:solidFill>
                <a:effectLst/>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https://doi.org/10.1186/s12910-018-0325-y</a:t>
            </a:r>
            <a:r>
              <a:rPr lang="en-US" sz="1800" u="sng" dirty="0">
                <a:solidFill>
                  <a:schemeClr val="tx2">
                    <a:lumMod val="75000"/>
                  </a:schemeClr>
                </a:solidFill>
                <a:effectLst/>
                <a:ea typeface="Calibri" panose="020F0502020204030204" pitchFamily="34" charset="0"/>
                <a:cs typeface="Calibri" panose="020F0502020204030204" pitchFamily="34" charset="0"/>
              </a:rPr>
              <a:t> </a:t>
            </a:r>
            <a:r>
              <a:rPr lang="en-US" sz="1800" dirty="0">
                <a:solidFill>
                  <a:schemeClr val="tx2">
                    <a:lumMod val="75000"/>
                  </a:schemeClr>
                </a:solidFill>
                <a:effectLst/>
                <a:ea typeface="Calibri" panose="020F0502020204030204" pitchFamily="34" charset="0"/>
                <a:cs typeface="Calibri" panose="020F0502020204030204" pitchFamily="34" charset="0"/>
              </a:rPr>
              <a:t>  </a:t>
            </a:r>
            <a:r>
              <a:rPr lang="en-US" sz="1800" dirty="0" err="1">
                <a:solidFill>
                  <a:schemeClr val="tx2">
                    <a:lumMod val="75000"/>
                  </a:schemeClr>
                </a:solidFill>
                <a:effectLst/>
                <a:ea typeface="Calibri" panose="020F0502020204030204" pitchFamily="34" charset="0"/>
                <a:cs typeface="Calibri" panose="020F0502020204030204" pitchFamily="34" charset="0"/>
              </a:rPr>
              <a:t>Resarchgate</a:t>
            </a:r>
            <a:endParaRPr lang="en-US" sz="1800" dirty="0">
              <a:solidFill>
                <a:schemeClr val="tx2">
                  <a:lumMod val="75000"/>
                </a:schemeClr>
              </a:solidFill>
              <a:effectLst/>
              <a:ea typeface="Calibri" panose="020F0502020204030204" pitchFamily="34" charset="0"/>
              <a:cs typeface="Calibri" panose="020F0502020204030204" pitchFamily="34" charset="0"/>
            </a:endParaRPr>
          </a:p>
          <a:p>
            <a:pPr marL="0" indent="0">
              <a:lnSpc>
                <a:spcPct val="107000"/>
              </a:lnSpc>
              <a:spcAft>
                <a:spcPts val="800"/>
              </a:spcAft>
              <a:buNone/>
            </a:pPr>
            <a:r>
              <a:rPr lang="en-US" sz="2000" b="1" dirty="0">
                <a:solidFill>
                  <a:schemeClr val="tx2">
                    <a:lumMod val="75000"/>
                  </a:schemeClr>
                </a:solidFill>
                <a:effectLst/>
                <a:ea typeface="Calibri" panose="020F0502020204030204" pitchFamily="34" charset="0"/>
                <a:cs typeface="Calibri" panose="020F0502020204030204" pitchFamily="34" charset="0"/>
              </a:rPr>
              <a:t>Impact of moral case deliberation in healthcare settings: a literature review </a:t>
            </a:r>
            <a:r>
              <a:rPr lang="en-US" sz="1800" b="1" dirty="0">
                <a:solidFill>
                  <a:schemeClr val="tx2">
                    <a:lumMod val="75000"/>
                  </a:schemeClr>
                </a:solidFill>
                <a:effectLst/>
                <a:ea typeface="Calibri" panose="020F0502020204030204" pitchFamily="34" charset="0"/>
                <a:cs typeface="Calibri" panose="020F0502020204030204" pitchFamily="34" charset="0"/>
              </a:rPr>
              <a:t>(</a:t>
            </a:r>
            <a:r>
              <a:rPr lang="en-US" sz="1800" dirty="0" err="1">
                <a:solidFill>
                  <a:schemeClr val="tx2">
                    <a:lumMod val="75000"/>
                  </a:schemeClr>
                </a:solidFill>
                <a:effectLst/>
                <a:ea typeface="Calibri" panose="020F0502020204030204" pitchFamily="34" charset="0"/>
                <a:cs typeface="KdmqltAdvTTb5929f4c"/>
              </a:rPr>
              <a:t>Maaike</a:t>
            </a:r>
            <a:r>
              <a:rPr lang="en-US" sz="1800" dirty="0">
                <a:solidFill>
                  <a:schemeClr val="tx2">
                    <a:lumMod val="75000"/>
                  </a:schemeClr>
                </a:solidFill>
                <a:effectLst/>
                <a:ea typeface="Calibri" panose="020F0502020204030204" pitchFamily="34" charset="0"/>
                <a:cs typeface="KdmqltAdvTTb5929f4c"/>
              </a:rPr>
              <a:t> M. </a:t>
            </a:r>
            <a:r>
              <a:rPr lang="en-US" sz="1800" dirty="0" err="1">
                <a:solidFill>
                  <a:schemeClr val="tx2">
                    <a:lumMod val="75000"/>
                  </a:schemeClr>
                </a:solidFill>
                <a:effectLst/>
                <a:ea typeface="Calibri" panose="020F0502020204030204" pitchFamily="34" charset="0"/>
                <a:cs typeface="KdmqltAdvTTb5929f4c"/>
              </a:rPr>
              <a:t>Haan</a:t>
            </a:r>
            <a:r>
              <a:rPr lang="en-US" sz="1800" dirty="0">
                <a:solidFill>
                  <a:schemeClr val="tx2">
                    <a:lumMod val="75000"/>
                  </a:schemeClr>
                </a:solidFill>
                <a:effectLst/>
                <a:ea typeface="Calibri" panose="020F0502020204030204" pitchFamily="34" charset="0"/>
                <a:cs typeface="KdmqltAdvTTb5929f4c"/>
              </a:rPr>
              <a:t>* , </a:t>
            </a:r>
            <a:r>
              <a:rPr lang="en-US" sz="1800" dirty="0" err="1">
                <a:solidFill>
                  <a:schemeClr val="tx2">
                    <a:lumMod val="75000"/>
                  </a:schemeClr>
                </a:solidFill>
                <a:effectLst/>
                <a:ea typeface="Calibri" panose="020F0502020204030204" pitchFamily="34" charset="0"/>
                <a:cs typeface="KdmqltAdvTTb5929f4c"/>
              </a:rPr>
              <a:t>Jelle</a:t>
            </a:r>
            <a:r>
              <a:rPr lang="en-US" sz="1800" dirty="0">
                <a:solidFill>
                  <a:schemeClr val="tx2">
                    <a:lumMod val="75000"/>
                  </a:schemeClr>
                </a:solidFill>
                <a:effectLst/>
                <a:ea typeface="Calibri" panose="020F0502020204030204" pitchFamily="34" charset="0"/>
                <a:cs typeface="KdmqltAdvTTb5929f4c"/>
              </a:rPr>
              <a:t> L. P. van </a:t>
            </a:r>
            <a:r>
              <a:rPr lang="en-US" sz="1800" dirty="0" err="1">
                <a:solidFill>
                  <a:schemeClr val="tx2">
                    <a:lumMod val="75000"/>
                  </a:schemeClr>
                </a:solidFill>
                <a:effectLst/>
                <a:ea typeface="Calibri" panose="020F0502020204030204" pitchFamily="34" charset="0"/>
                <a:cs typeface="KdmqltAdvTTb5929f4c"/>
              </a:rPr>
              <a:t>Gurp</a:t>
            </a:r>
            <a:r>
              <a:rPr lang="en-US" sz="1800" dirty="0">
                <a:solidFill>
                  <a:schemeClr val="tx2">
                    <a:lumMod val="75000"/>
                  </a:schemeClr>
                </a:solidFill>
                <a:effectLst/>
                <a:ea typeface="Calibri" panose="020F0502020204030204" pitchFamily="34" charset="0"/>
                <a:cs typeface="KdmqltAdvTTb5929f4c"/>
              </a:rPr>
              <a:t>,   Simone M. </a:t>
            </a:r>
            <a:r>
              <a:rPr lang="en-US" sz="1800" dirty="0" err="1">
                <a:solidFill>
                  <a:schemeClr val="tx2">
                    <a:lumMod val="75000"/>
                  </a:schemeClr>
                </a:solidFill>
                <a:effectLst/>
                <a:ea typeface="Calibri" panose="020F0502020204030204" pitchFamily="34" charset="0"/>
                <a:cs typeface="KdmqltAdvTTb5929f4c"/>
              </a:rPr>
              <a:t>Naber</a:t>
            </a:r>
            <a:r>
              <a:rPr lang="en-US" sz="1800" dirty="0">
                <a:solidFill>
                  <a:schemeClr val="tx2">
                    <a:lumMod val="75000"/>
                  </a:schemeClr>
                </a:solidFill>
                <a:effectLst/>
                <a:ea typeface="Calibri" panose="020F0502020204030204" pitchFamily="34" charset="0"/>
                <a:cs typeface="KdmqltAdvTTb5929f4c"/>
              </a:rPr>
              <a:t> and A. Stef </a:t>
            </a:r>
            <a:r>
              <a:rPr lang="en-US" sz="1800" dirty="0" err="1">
                <a:solidFill>
                  <a:schemeClr val="tx2">
                    <a:lumMod val="75000"/>
                  </a:schemeClr>
                </a:solidFill>
                <a:effectLst/>
                <a:ea typeface="Calibri" panose="020F0502020204030204" pitchFamily="34" charset="0"/>
                <a:cs typeface="KdmqltAdvTTb5929f4c"/>
              </a:rPr>
              <a:t>Groenewoud</a:t>
            </a:r>
            <a:r>
              <a:rPr lang="en-US" sz="1800" dirty="0">
                <a:solidFill>
                  <a:schemeClr val="tx2">
                    <a:lumMod val="75000"/>
                  </a:schemeClr>
                </a:solidFill>
                <a:effectLst/>
                <a:ea typeface="Calibri" panose="020F0502020204030204" pitchFamily="34" charset="0"/>
                <a:cs typeface="KdmqltAdvTTb5929f4c"/>
              </a:rPr>
              <a:t>)</a:t>
            </a:r>
            <a:endParaRPr lang="en-US" sz="1800" dirty="0">
              <a:solidFill>
                <a:schemeClr val="tx2">
                  <a:lumMod val="75000"/>
                </a:schemeClr>
              </a:solidFill>
              <a:effectLst/>
              <a:ea typeface="Calibri" panose="020F0502020204030204" pitchFamily="34" charset="0"/>
              <a:cs typeface="Times New Roman" panose="02020603050405020304" pitchFamily="18" charset="0"/>
            </a:endParaRPr>
          </a:p>
          <a:p>
            <a:pPr>
              <a:lnSpc>
                <a:spcPct val="107000"/>
              </a:lnSpc>
              <a:spcAft>
                <a:spcPts val="800"/>
              </a:spcAft>
            </a:pPr>
            <a:endParaRPr lang="en-US" sz="1800" b="1" dirty="0">
              <a:effectLst/>
              <a:ea typeface="Calibri" panose="020F0502020204030204" pitchFamily="34" charset="0"/>
              <a:cs typeface="Times New Roman" panose="02020603050405020304" pitchFamily="18" charset="0"/>
            </a:endParaRPr>
          </a:p>
          <a:p>
            <a:endParaRPr lang="en-US" dirty="0"/>
          </a:p>
        </p:txBody>
      </p:sp>
      <p:sp>
        <p:nvSpPr>
          <p:cNvPr id="4" name="Tekstvak 3">
            <a:extLst>
              <a:ext uri="{FF2B5EF4-FFF2-40B4-BE49-F238E27FC236}">
                <a16:creationId xmlns:a16="http://schemas.microsoft.com/office/drawing/2014/main" id="{E307DC5A-6AF3-F62A-1641-5C21FE1EFB87}"/>
              </a:ext>
            </a:extLst>
          </p:cNvPr>
          <p:cNvSpPr txBox="1"/>
          <p:nvPr/>
        </p:nvSpPr>
        <p:spPr>
          <a:xfrm>
            <a:off x="10580207" y="276225"/>
            <a:ext cx="412292" cy="584775"/>
          </a:xfrm>
          <a:prstGeom prst="rect">
            <a:avLst/>
          </a:prstGeom>
          <a:noFill/>
        </p:spPr>
        <p:txBody>
          <a:bodyPr wrap="none" rtlCol="0">
            <a:spAutoFit/>
          </a:bodyPr>
          <a:lstStyle/>
          <a:p>
            <a:pPr algn="ctr"/>
            <a:r>
              <a:rPr lang="nl-BE" sz="3200" dirty="0"/>
              <a:t>2</a:t>
            </a:r>
          </a:p>
        </p:txBody>
      </p:sp>
    </p:spTree>
    <p:extLst>
      <p:ext uri="{BB962C8B-B14F-4D97-AF65-F5344CB8AC3E}">
        <p14:creationId xmlns:p14="http://schemas.microsoft.com/office/powerpoint/2010/main" val="9740912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1B1A260-8A72-4E08-82CC-DB3DB0A49F3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373"/>
            <a:ext cx="12192000" cy="6867027"/>
            <a:chOff x="0" y="-2373"/>
            <a:chExt cx="12192000" cy="6867027"/>
          </a:xfrm>
        </p:grpSpPr>
        <p:sp>
          <p:nvSpPr>
            <p:cNvPr id="11" name="Rectangle 10">
              <a:extLst>
                <a:ext uri="{FF2B5EF4-FFF2-40B4-BE49-F238E27FC236}">
                  <a16:creationId xmlns:a16="http://schemas.microsoft.com/office/drawing/2014/main" id="{F5EE446B-EFB2-4F6A-AC6E-936E92DB5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a16="http://schemas.microsoft.com/office/drawing/2014/main" id="{3483BA79-FCF5-4852-AF0E-CA634727E3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A2630BA5-8A74-4D0A-BB80-42BB6E2D0C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BD6109B2-DB31-43CB-950B-AB02BC17CF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id="{4F4C0381-B807-4F22-9362-4CF1EA4ED6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a16="http://schemas.microsoft.com/office/drawing/2014/main" id="{32DC58E5-A2AB-4AF3-BFDC-51F45B859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5A82E722-60BE-4C4A-93FB-ED5C9D25F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a:extLst>
                <a:ext uri="{FF2B5EF4-FFF2-40B4-BE49-F238E27FC236}">
                  <a16:creationId xmlns:a16="http://schemas.microsoft.com/office/drawing/2014/main" id="{BD917B57-2D0B-49F7-99D0-3E0D111382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a:extLst>
                <a:ext uri="{FF2B5EF4-FFF2-40B4-BE49-F238E27FC236}">
                  <a16:creationId xmlns:a16="http://schemas.microsoft.com/office/drawing/2014/main" id="{ED29444E-A895-4493-BEBA-CBD61CF471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0" name="Freeform 5">
              <a:extLst>
                <a:ext uri="{FF2B5EF4-FFF2-40B4-BE49-F238E27FC236}">
                  <a16:creationId xmlns:a16="http://schemas.microsoft.com/office/drawing/2014/main" id="{9237B3E9-B2D7-4C20-930D-6FD74FFB5C1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u 1">
            <a:extLst>
              <a:ext uri="{FF2B5EF4-FFF2-40B4-BE49-F238E27FC236}">
                <a16:creationId xmlns:a16="http://schemas.microsoft.com/office/drawing/2014/main" id="{47A203D7-A628-4B14-B9DE-9D8EB50A250C}"/>
              </a:ext>
            </a:extLst>
          </p:cNvPr>
          <p:cNvSpPr>
            <a:spLocks noGrp="1"/>
          </p:cNvSpPr>
          <p:nvPr>
            <p:ph type="title"/>
          </p:nvPr>
        </p:nvSpPr>
        <p:spPr>
          <a:xfrm>
            <a:off x="994087" y="1130603"/>
            <a:ext cx="3342442" cy="4596794"/>
          </a:xfrm>
        </p:spPr>
        <p:txBody>
          <a:bodyPr anchor="ctr">
            <a:normAutofit/>
          </a:bodyPr>
          <a:lstStyle/>
          <a:p>
            <a:r>
              <a:rPr lang="en-US" sz="3200" b="1" dirty="0" err="1">
                <a:solidFill>
                  <a:srgbClr val="EBEBEB"/>
                </a:solidFill>
              </a:rPr>
              <a:t>Vaihe</a:t>
            </a:r>
            <a:r>
              <a:rPr lang="en-US" sz="3200" b="1" dirty="0">
                <a:solidFill>
                  <a:srgbClr val="EBEBEB"/>
                </a:solidFill>
              </a:rPr>
              <a:t> </a:t>
            </a:r>
            <a:r>
              <a:rPr lang="ro-RO" sz="3200" b="1" dirty="0">
                <a:solidFill>
                  <a:srgbClr val="EBEBEB"/>
                </a:solidFill>
              </a:rPr>
              <a:t>8  - </a:t>
            </a:r>
            <a:r>
              <a:rPr lang="en-US" sz="3200" b="1" dirty="0" err="1">
                <a:solidFill>
                  <a:srgbClr val="EBEBEB"/>
                </a:solidFill>
              </a:rPr>
              <a:t>Tutkiva</a:t>
            </a:r>
            <a:r>
              <a:rPr lang="en-US" sz="3200" b="1" dirty="0">
                <a:solidFill>
                  <a:srgbClr val="EBEBEB"/>
                </a:solidFill>
              </a:rPr>
              <a:t> </a:t>
            </a:r>
            <a:r>
              <a:rPr lang="en-US" sz="3200" b="1" dirty="0" err="1">
                <a:solidFill>
                  <a:srgbClr val="EBEBEB"/>
                </a:solidFill>
              </a:rPr>
              <a:t>vuoropuhelu</a:t>
            </a:r>
            <a:endParaRPr lang="ro-RO" sz="3200" b="1" dirty="0">
              <a:solidFill>
                <a:srgbClr val="EBEBEB"/>
              </a:solidFill>
            </a:endParaRPr>
          </a:p>
        </p:txBody>
      </p:sp>
      <p:sp>
        <p:nvSpPr>
          <p:cNvPr id="3" name="Substituent conținut 2">
            <a:extLst>
              <a:ext uri="{FF2B5EF4-FFF2-40B4-BE49-F238E27FC236}">
                <a16:creationId xmlns:a16="http://schemas.microsoft.com/office/drawing/2014/main" id="{2C03A40C-2B46-4485-A1C4-B7D268B76D50}"/>
              </a:ext>
            </a:extLst>
          </p:cNvPr>
          <p:cNvSpPr>
            <a:spLocks noGrp="1"/>
          </p:cNvSpPr>
          <p:nvPr>
            <p:ph idx="1"/>
          </p:nvPr>
        </p:nvSpPr>
        <p:spPr>
          <a:xfrm>
            <a:off x="5130782" y="755798"/>
            <a:ext cx="6727844" cy="5954325"/>
          </a:xfrm>
        </p:spPr>
        <p:txBody>
          <a:bodyPr anchor="ctr">
            <a:normAutofit/>
          </a:bodyPr>
          <a:lstStyle/>
          <a:p>
            <a:pPr>
              <a:lnSpc>
                <a:spcPct val="90000"/>
              </a:lnSpc>
            </a:pPr>
            <a:r>
              <a:rPr lang="fi-FI" sz="1700" dirty="0">
                <a:effectLst/>
                <a:ea typeface="Calibri" panose="020F0502020204030204" pitchFamily="34" charset="0"/>
              </a:rPr>
              <a:t>Vuoropuhelussa tutkitaan, mitä arvoja, normeja ja vaihtoehtoja on vahvistettu.</a:t>
            </a:r>
          </a:p>
          <a:p>
            <a:pPr>
              <a:lnSpc>
                <a:spcPct val="90000"/>
              </a:lnSpc>
            </a:pPr>
            <a:r>
              <a:rPr lang="fi-FI" sz="1700" dirty="0">
                <a:effectLst/>
                <a:ea typeface="Calibri" panose="020F0502020204030204" pitchFamily="34" charset="0"/>
              </a:rPr>
              <a:t>Vertaillaan kahta useimmin esiintyvää arvoa (A ja B). </a:t>
            </a:r>
          </a:p>
          <a:p>
            <a:pPr>
              <a:lnSpc>
                <a:spcPct val="90000"/>
              </a:lnSpc>
            </a:pPr>
            <a:r>
              <a:rPr lang="fi-FI" sz="1700" dirty="0">
                <a:effectLst/>
                <a:ea typeface="Calibri" panose="020F0502020204030204" pitchFamily="34" charset="0"/>
              </a:rPr>
              <a:t>Sovittelija kysyy, mikä arvo on paineen alla, vastakkain. Jos vastaus suuntautuu arvoon A tai arvoon B, korostetaan potilaan ja perheen valintaa.</a:t>
            </a:r>
          </a:p>
          <a:p>
            <a:pPr>
              <a:lnSpc>
                <a:spcPct val="90000"/>
              </a:lnSpc>
            </a:pPr>
            <a:r>
              <a:rPr lang="fi-FI" sz="1700" dirty="0">
                <a:effectLst/>
                <a:ea typeface="Calibri" panose="020F0502020204030204" pitchFamily="34" charset="0"/>
              </a:rPr>
              <a:t>Pyydetään selvennyksiä keskustelun kohteena olevaan arvoon liittyen.</a:t>
            </a:r>
          </a:p>
          <a:p>
            <a:pPr>
              <a:lnSpc>
                <a:spcPct val="90000"/>
              </a:lnSpc>
            </a:pPr>
            <a:r>
              <a:rPr lang="fi-FI" sz="1700" dirty="0">
                <a:effectLst/>
                <a:ea typeface="Calibri" panose="020F0502020204030204" pitchFamily="34" charset="0"/>
              </a:rPr>
              <a:t>Etsitään yhtäläisyyksiä ja eroja siinä, miten osallistujat kokevat keskustelun kohteena olevat arvot.</a:t>
            </a:r>
          </a:p>
          <a:p>
            <a:pPr marL="0" indent="0">
              <a:lnSpc>
                <a:spcPct val="90000"/>
              </a:lnSpc>
              <a:buNone/>
            </a:pPr>
            <a:r>
              <a:rPr lang="fi-FI" sz="1700" b="1" dirty="0">
                <a:effectLst/>
                <a:ea typeface="Calibri" panose="020F0502020204030204" pitchFamily="34" charset="0"/>
              </a:rPr>
              <a:t>Huomio!</a:t>
            </a:r>
          </a:p>
          <a:p>
            <a:pPr>
              <a:lnSpc>
                <a:spcPct val="90000"/>
              </a:lnSpc>
            </a:pPr>
            <a:r>
              <a:rPr lang="fi-FI" sz="1700" dirty="0">
                <a:effectLst/>
                <a:ea typeface="Calibri" panose="020F0502020204030204" pitchFamily="34" charset="0"/>
              </a:rPr>
              <a:t>Vuoropuhelu on eri asia kuin keskustelu. Keskustelussa osallistujat pyrkivät vastavuoroisesti vakuuttumaan omasta mielipiteestään, joka on muita parempi. Dialogissa osallistujat keskittyvät ymmärtämään ja tutkimaan toistensa näkemyksiä. Vuoropuhelu edellyttää rakentavaa kriittistä asennetta, joka edellyttää asianmukaista kuuntelemista ja kysymysten esittämistä. </a:t>
            </a:r>
            <a:endParaRPr lang="ro-RO" sz="1700" dirty="0">
              <a:effectLst/>
              <a:ea typeface="Calibri" panose="020F0502020204030204" pitchFamily="34" charset="0"/>
            </a:endParaRPr>
          </a:p>
        </p:txBody>
      </p:sp>
      <p:sp>
        <p:nvSpPr>
          <p:cNvPr id="4" name="Rechthoek 3">
            <a:extLst>
              <a:ext uri="{FF2B5EF4-FFF2-40B4-BE49-F238E27FC236}">
                <a16:creationId xmlns:a16="http://schemas.microsoft.com/office/drawing/2014/main" id="{4085628F-6EF9-F617-0B5F-5241534CB11E}"/>
              </a:ext>
            </a:extLst>
          </p:cNvPr>
          <p:cNvSpPr/>
          <p:nvPr/>
        </p:nvSpPr>
        <p:spPr>
          <a:xfrm>
            <a:off x="10437812" y="-2373"/>
            <a:ext cx="685800" cy="9739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5" name="Tekstvak 4">
            <a:extLst>
              <a:ext uri="{FF2B5EF4-FFF2-40B4-BE49-F238E27FC236}">
                <a16:creationId xmlns:a16="http://schemas.microsoft.com/office/drawing/2014/main" id="{0D97C616-B934-1952-F3BC-96C5AD0355EA}"/>
              </a:ext>
            </a:extLst>
          </p:cNvPr>
          <p:cNvSpPr txBox="1"/>
          <p:nvPr/>
        </p:nvSpPr>
        <p:spPr>
          <a:xfrm>
            <a:off x="10466394" y="276225"/>
            <a:ext cx="639919" cy="584775"/>
          </a:xfrm>
          <a:prstGeom prst="rect">
            <a:avLst/>
          </a:prstGeom>
          <a:noFill/>
        </p:spPr>
        <p:txBody>
          <a:bodyPr wrap="none" rtlCol="0">
            <a:spAutoFit/>
          </a:bodyPr>
          <a:lstStyle/>
          <a:p>
            <a:pPr algn="ctr"/>
            <a:r>
              <a:rPr lang="nl-BE" sz="3200" dirty="0"/>
              <a:t>20</a:t>
            </a:r>
          </a:p>
        </p:txBody>
      </p:sp>
    </p:spTree>
    <p:extLst>
      <p:ext uri="{BB962C8B-B14F-4D97-AF65-F5344CB8AC3E}">
        <p14:creationId xmlns:p14="http://schemas.microsoft.com/office/powerpoint/2010/main" val="25998999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1B1A260-8A72-4E08-82CC-DB3DB0A49F3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373"/>
            <a:ext cx="12192000" cy="6867027"/>
            <a:chOff x="0" y="-2373"/>
            <a:chExt cx="12192000" cy="6867027"/>
          </a:xfrm>
        </p:grpSpPr>
        <p:sp>
          <p:nvSpPr>
            <p:cNvPr id="11" name="Rectangle 10">
              <a:extLst>
                <a:ext uri="{FF2B5EF4-FFF2-40B4-BE49-F238E27FC236}">
                  <a16:creationId xmlns:a16="http://schemas.microsoft.com/office/drawing/2014/main" id="{F5EE446B-EFB2-4F6A-AC6E-936E92DB5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a16="http://schemas.microsoft.com/office/drawing/2014/main" id="{3483BA79-FCF5-4852-AF0E-CA634727E3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A2630BA5-8A74-4D0A-BB80-42BB6E2D0C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BD6109B2-DB31-43CB-950B-AB02BC17CF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id="{4F4C0381-B807-4F22-9362-4CF1EA4ED6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a16="http://schemas.microsoft.com/office/drawing/2014/main" id="{32DC58E5-A2AB-4AF3-BFDC-51F45B859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5A82E722-60BE-4C4A-93FB-ED5C9D25F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a:extLst>
                <a:ext uri="{FF2B5EF4-FFF2-40B4-BE49-F238E27FC236}">
                  <a16:creationId xmlns:a16="http://schemas.microsoft.com/office/drawing/2014/main" id="{BD917B57-2D0B-49F7-99D0-3E0D111382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a:extLst>
                <a:ext uri="{FF2B5EF4-FFF2-40B4-BE49-F238E27FC236}">
                  <a16:creationId xmlns:a16="http://schemas.microsoft.com/office/drawing/2014/main" id="{ED29444E-A895-4493-BEBA-CBD61CF471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0" name="Freeform 5">
              <a:extLst>
                <a:ext uri="{FF2B5EF4-FFF2-40B4-BE49-F238E27FC236}">
                  <a16:creationId xmlns:a16="http://schemas.microsoft.com/office/drawing/2014/main" id="{9237B3E9-B2D7-4C20-930D-6FD74FFB5C1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u 1">
            <a:extLst>
              <a:ext uri="{FF2B5EF4-FFF2-40B4-BE49-F238E27FC236}">
                <a16:creationId xmlns:a16="http://schemas.microsoft.com/office/drawing/2014/main" id="{CA565798-7A4D-4250-B483-07FA59E1BD97}"/>
              </a:ext>
            </a:extLst>
          </p:cNvPr>
          <p:cNvSpPr>
            <a:spLocks noGrp="1"/>
          </p:cNvSpPr>
          <p:nvPr>
            <p:ph type="title"/>
          </p:nvPr>
        </p:nvSpPr>
        <p:spPr>
          <a:xfrm>
            <a:off x="994087" y="1130603"/>
            <a:ext cx="3569524" cy="4596794"/>
          </a:xfrm>
        </p:spPr>
        <p:txBody>
          <a:bodyPr anchor="ctr">
            <a:normAutofit/>
          </a:bodyPr>
          <a:lstStyle/>
          <a:p>
            <a:r>
              <a:rPr lang="en-US" sz="3200" b="1" dirty="0" err="1">
                <a:solidFill>
                  <a:srgbClr val="EBEBEB"/>
                </a:solidFill>
              </a:rPr>
              <a:t>Vaihe</a:t>
            </a:r>
            <a:r>
              <a:rPr lang="ro-RO" sz="3200" b="1" dirty="0">
                <a:solidFill>
                  <a:srgbClr val="EBEBEB"/>
                </a:solidFill>
              </a:rPr>
              <a:t> 9 – Johtopäätökset, seuraukset, päätös</a:t>
            </a:r>
          </a:p>
        </p:txBody>
      </p:sp>
      <p:sp>
        <p:nvSpPr>
          <p:cNvPr id="3" name="Substituent conținut 2">
            <a:extLst>
              <a:ext uri="{FF2B5EF4-FFF2-40B4-BE49-F238E27FC236}">
                <a16:creationId xmlns:a16="http://schemas.microsoft.com/office/drawing/2014/main" id="{B30B8D4E-098B-40FF-8D53-87C09C9DCC01}"/>
              </a:ext>
            </a:extLst>
          </p:cNvPr>
          <p:cNvSpPr>
            <a:spLocks noGrp="1"/>
          </p:cNvSpPr>
          <p:nvPr>
            <p:ph idx="1"/>
          </p:nvPr>
        </p:nvSpPr>
        <p:spPr>
          <a:xfrm>
            <a:off x="5152809" y="847088"/>
            <a:ext cx="6715341" cy="5648962"/>
          </a:xfrm>
        </p:spPr>
        <p:txBody>
          <a:bodyPr anchor="ctr">
            <a:normAutofit/>
          </a:bodyPr>
          <a:lstStyle/>
          <a:p>
            <a:pPr>
              <a:lnSpc>
                <a:spcPct val="90000"/>
              </a:lnSpc>
            </a:pPr>
            <a:r>
              <a:rPr lang="fi-FI" sz="1500" dirty="0">
                <a:effectLst/>
                <a:ea typeface="Calibri" panose="020F0502020204030204" pitchFamily="34" charset="0"/>
                <a:cs typeface="Calibri" panose="020F0502020204030204" pitchFamily="34" charset="0"/>
              </a:rPr>
              <a:t>Tässä vaiheessa osallistujia pyydetään tekemään johtopäätöksiä ja laatimaan toimintasuunnitelma. </a:t>
            </a:r>
          </a:p>
          <a:p>
            <a:pPr>
              <a:lnSpc>
                <a:spcPct val="90000"/>
              </a:lnSpc>
            </a:pPr>
            <a:r>
              <a:rPr lang="fi-FI" sz="1500" dirty="0">
                <a:effectLst/>
                <a:ea typeface="Calibri" panose="020F0502020204030204" pitchFamily="34" charset="0"/>
                <a:cs typeface="Calibri" panose="020F0502020204030204" pitchFamily="34" charset="0"/>
              </a:rPr>
              <a:t>Fasilitaattori palaa alkuperäiseen moraaliseen kysymykseen, joka muotoiltiin MCD:n alussa, ja pyytää ryhmää nimenomaan nimeämään saavutetut näkökulmat. </a:t>
            </a:r>
          </a:p>
          <a:p>
            <a:pPr>
              <a:lnSpc>
                <a:spcPct val="90000"/>
              </a:lnSpc>
            </a:pPr>
            <a:r>
              <a:rPr lang="fi-FI" sz="1500" dirty="0">
                <a:effectLst/>
                <a:ea typeface="Calibri" panose="020F0502020204030204" pitchFamily="34" charset="0"/>
                <a:cs typeface="Calibri" panose="020F0502020204030204" pitchFamily="34" charset="0"/>
              </a:rPr>
              <a:t>Näkökulmat voivat viitata alun perin esille tulleisiin kysymyksiin, prosessin yhteisessä pohdinnassa esiin tulleisiin keskeisiin perusperiaatteisiin, jotka voivat olla lähtökohtana tulevaa vastaavaa tapausta varten.</a:t>
            </a:r>
          </a:p>
          <a:p>
            <a:pPr>
              <a:lnSpc>
                <a:spcPct val="90000"/>
              </a:lnSpc>
            </a:pPr>
            <a:r>
              <a:rPr lang="fi-FI" sz="1500" dirty="0">
                <a:effectLst/>
                <a:ea typeface="Calibri" panose="020F0502020204030204" pitchFamily="34" charset="0"/>
                <a:cs typeface="Calibri" panose="020F0502020204030204" pitchFamily="34" charset="0"/>
              </a:rPr>
              <a:t>Yksimielisyyteen ei tarvitse päästä, vaan johtopäätöksenä voi olla, että eri tulevissa tapauksissa esitettyihin kysymyksiin voidaan antaa useita vastauksia, mikä korostaa näkökulmien moninaisuutta kliinisessä arkipäivän käytännössä. Jos yksi osallistujista on hallitseva, ohjaaja voi esittää rohkaisevia kysymyksiä, jotka on suunnattu myös muille osallistujille. Tämä voi avata uutta vuoropuhelua ja tuoda esiin uusia ideoita ja johtopäätöksiä. Ohjaajan kriittinen ja sokraattinen asenne on tässä yhteydessä olennaisen tärkeä.</a:t>
            </a:r>
          </a:p>
          <a:p>
            <a:pPr>
              <a:lnSpc>
                <a:spcPct val="90000"/>
              </a:lnSpc>
            </a:pPr>
            <a:r>
              <a:rPr lang="fi-FI" sz="1500" dirty="0">
                <a:effectLst/>
                <a:ea typeface="Calibri" panose="020F0502020204030204" pitchFamily="34" charset="0"/>
                <a:cs typeface="Calibri" panose="020F0502020204030204" pitchFamily="34" charset="0"/>
              </a:rPr>
              <a:t>Johtopäätökset voidaan esittää alustavina, sillä joskus saatetaan tarvita ulkopuolisen asiantuntijan näkökulmaa </a:t>
            </a:r>
            <a:r>
              <a:rPr lang="fi-FI" sz="1500" dirty="0" err="1">
                <a:effectLst/>
                <a:ea typeface="Calibri" panose="020F0502020204030204" pitchFamily="34" charset="0"/>
                <a:cs typeface="Calibri" panose="020F0502020204030204" pitchFamily="34" charset="0"/>
              </a:rPr>
              <a:t>MCD:hen</a:t>
            </a:r>
            <a:r>
              <a:rPr lang="fi-FI" sz="1500" dirty="0">
                <a:effectLst/>
                <a:ea typeface="Calibri" panose="020F0502020204030204" pitchFamily="34" charset="0"/>
                <a:cs typeface="Calibri" panose="020F0502020204030204" pitchFamily="34" charset="0"/>
              </a:rPr>
              <a:t>. </a:t>
            </a:r>
          </a:p>
          <a:p>
            <a:pPr>
              <a:lnSpc>
                <a:spcPct val="90000"/>
              </a:lnSpc>
            </a:pPr>
            <a:r>
              <a:rPr lang="fi-FI" sz="1500" dirty="0">
                <a:effectLst/>
                <a:ea typeface="Calibri" panose="020F0502020204030204" pitchFamily="34" charset="0"/>
                <a:cs typeface="Calibri" panose="020F0502020204030204" pitchFamily="34" charset="0"/>
              </a:rPr>
              <a:t>Jos aikaa on vähän, ohjaaja voi lyhentää tätä vaihetta.</a:t>
            </a:r>
            <a:endParaRPr lang="ro-RO" sz="1500" dirty="0">
              <a:effectLst/>
              <a:ea typeface="Calibri" panose="020F0502020204030204" pitchFamily="34" charset="0"/>
              <a:cs typeface="Calibri" panose="020F0502020204030204" pitchFamily="34" charset="0"/>
            </a:endParaRPr>
          </a:p>
        </p:txBody>
      </p:sp>
      <p:sp>
        <p:nvSpPr>
          <p:cNvPr id="4" name="Rechthoek 3">
            <a:extLst>
              <a:ext uri="{FF2B5EF4-FFF2-40B4-BE49-F238E27FC236}">
                <a16:creationId xmlns:a16="http://schemas.microsoft.com/office/drawing/2014/main" id="{8219654D-3B78-999C-13C4-2234ACB456D7}"/>
              </a:ext>
            </a:extLst>
          </p:cNvPr>
          <p:cNvSpPr/>
          <p:nvPr/>
        </p:nvSpPr>
        <p:spPr>
          <a:xfrm>
            <a:off x="10437812" y="-2373"/>
            <a:ext cx="685800" cy="9739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5" name="Tekstvak 4">
            <a:extLst>
              <a:ext uri="{FF2B5EF4-FFF2-40B4-BE49-F238E27FC236}">
                <a16:creationId xmlns:a16="http://schemas.microsoft.com/office/drawing/2014/main" id="{772A51A4-C47C-4EBA-949C-B1A2D949AA24}"/>
              </a:ext>
            </a:extLst>
          </p:cNvPr>
          <p:cNvSpPr txBox="1"/>
          <p:nvPr/>
        </p:nvSpPr>
        <p:spPr>
          <a:xfrm>
            <a:off x="10466394" y="276225"/>
            <a:ext cx="639919" cy="584775"/>
          </a:xfrm>
          <a:prstGeom prst="rect">
            <a:avLst/>
          </a:prstGeom>
          <a:noFill/>
        </p:spPr>
        <p:txBody>
          <a:bodyPr wrap="none" rtlCol="0">
            <a:spAutoFit/>
          </a:bodyPr>
          <a:lstStyle/>
          <a:p>
            <a:pPr algn="ctr"/>
            <a:r>
              <a:rPr lang="nl-BE" sz="3200" dirty="0"/>
              <a:t>21</a:t>
            </a:r>
          </a:p>
        </p:txBody>
      </p:sp>
    </p:spTree>
    <p:extLst>
      <p:ext uri="{BB962C8B-B14F-4D97-AF65-F5344CB8AC3E}">
        <p14:creationId xmlns:p14="http://schemas.microsoft.com/office/powerpoint/2010/main" val="15341431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u 1">
            <a:extLst>
              <a:ext uri="{FF2B5EF4-FFF2-40B4-BE49-F238E27FC236}">
                <a16:creationId xmlns:a16="http://schemas.microsoft.com/office/drawing/2014/main" id="{BFF82B48-E4BE-BB6E-E9F0-E9C9BB17D618}"/>
              </a:ext>
            </a:extLst>
          </p:cNvPr>
          <p:cNvSpPr txBox="1">
            <a:spLocks/>
          </p:cNvSpPr>
          <p:nvPr/>
        </p:nvSpPr>
        <p:spPr bwMode="gray">
          <a:xfrm>
            <a:off x="836247" y="504524"/>
            <a:ext cx="2745153" cy="4686903"/>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54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US" sz="3800" b="1" dirty="0" err="1">
                <a:solidFill>
                  <a:schemeClr val="bg1"/>
                </a:solidFill>
              </a:rPr>
              <a:t>Vaihe</a:t>
            </a:r>
            <a:r>
              <a:rPr lang="ro-RO" sz="3800" b="1" dirty="0">
                <a:solidFill>
                  <a:schemeClr val="bg1"/>
                </a:solidFill>
              </a:rPr>
              <a:t> 10 –MCD</a:t>
            </a:r>
            <a:r>
              <a:rPr lang="en-US" sz="3800" b="1" dirty="0">
                <a:solidFill>
                  <a:schemeClr val="bg1"/>
                </a:solidFill>
              </a:rPr>
              <a:t> </a:t>
            </a:r>
            <a:r>
              <a:rPr lang="en-US" sz="3800" b="1" dirty="0" err="1">
                <a:solidFill>
                  <a:schemeClr val="bg1"/>
                </a:solidFill>
              </a:rPr>
              <a:t>prosessin</a:t>
            </a:r>
            <a:r>
              <a:rPr lang="en-US" sz="3800" b="1" dirty="0">
                <a:solidFill>
                  <a:schemeClr val="bg1"/>
                </a:solidFill>
              </a:rPr>
              <a:t> </a:t>
            </a:r>
            <a:r>
              <a:rPr lang="en-US" sz="3800" b="1" dirty="0" err="1">
                <a:solidFill>
                  <a:schemeClr val="bg1"/>
                </a:solidFill>
              </a:rPr>
              <a:t>arviointi</a:t>
            </a:r>
            <a:endParaRPr lang="ro-RO" sz="3800" b="1" dirty="0">
              <a:solidFill>
                <a:schemeClr val="bg1"/>
              </a:solidFill>
            </a:endParaRPr>
          </a:p>
        </p:txBody>
      </p:sp>
      <p:sp>
        <p:nvSpPr>
          <p:cNvPr id="5" name="Substituent conținut 2">
            <a:extLst>
              <a:ext uri="{FF2B5EF4-FFF2-40B4-BE49-F238E27FC236}">
                <a16:creationId xmlns:a16="http://schemas.microsoft.com/office/drawing/2014/main" id="{A3A84FEE-9DDC-6FD1-7101-8B50896CFE5C}"/>
              </a:ext>
            </a:extLst>
          </p:cNvPr>
          <p:cNvSpPr txBox="1">
            <a:spLocks/>
          </p:cNvSpPr>
          <p:nvPr/>
        </p:nvSpPr>
        <p:spPr>
          <a:xfrm>
            <a:off x="4130421" y="1039296"/>
            <a:ext cx="7225332" cy="5075754"/>
          </a:xfrm>
          <a:prstGeom prst="rect">
            <a:avLst/>
          </a:prstGeom>
        </p:spPr>
        <p:txBody>
          <a:bodyPr vert="horz" lIns="91440" tIns="45720" rIns="91440" bIns="45720" rtlCol="0" anchor="ctr">
            <a:normAutofit/>
          </a:bodyPr>
          <a:lstStyle>
            <a:lvl1pPr marL="0" indent="0" algn="l" defTabSz="457200" rtl="0" eaLnBrk="1" latinLnBrk="0" hangingPunct="1">
              <a:spcBef>
                <a:spcPts val="1000"/>
              </a:spcBef>
              <a:spcAft>
                <a:spcPts val="0"/>
              </a:spcAft>
              <a:buClr>
                <a:schemeClr val="accent1"/>
              </a:buClr>
              <a:buSzPct val="80000"/>
              <a:buFont typeface="Wingdings 3" charset="2"/>
              <a:buNone/>
              <a:defRPr sz="1800" b="0" i="0" kern="1200" cap="all">
                <a:solidFill>
                  <a:schemeClr val="accent1"/>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b="0" i="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b="0" i="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b="0" i="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b="0" i="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b="0" i="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b="0" i="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b="0" i="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b="0" i="0" kern="1200">
                <a:solidFill>
                  <a:schemeClr val="tx1">
                    <a:tint val="75000"/>
                  </a:schemeClr>
                </a:solidFill>
                <a:latin typeface="+mn-lt"/>
                <a:ea typeface="+mn-ea"/>
                <a:cs typeface="+mn-cs"/>
              </a:defRPr>
            </a:lvl9pPr>
          </a:lstStyle>
          <a:p>
            <a:pPr marL="342900" indent="-342900">
              <a:buFont typeface="Century Gothic" panose="020B0502020202020204" pitchFamily="34" charset="0"/>
              <a:buChar char="►"/>
            </a:pPr>
            <a:r>
              <a:rPr lang="fi-FI" sz="2000" cap="none" dirty="0">
                <a:solidFill>
                  <a:schemeClr val="bg1"/>
                </a:solidFill>
                <a:cs typeface="Calibri" panose="020F0502020204030204" pitchFamily="34" charset="0"/>
              </a:rPr>
              <a:t>Ohjaaja arvioi MCD:tä yhdessä osallistujien kanssa.</a:t>
            </a:r>
          </a:p>
          <a:p>
            <a:pPr marL="342900" indent="-342900">
              <a:buFont typeface="Century Gothic" panose="020B0502020202020204" pitchFamily="34" charset="0"/>
              <a:buChar char="►"/>
            </a:pPr>
            <a:r>
              <a:rPr lang="fi-FI" sz="2000" cap="none" dirty="0">
                <a:solidFill>
                  <a:schemeClr val="bg1"/>
                </a:solidFill>
                <a:cs typeface="Calibri" panose="020F0502020204030204" pitchFamily="34" charset="0"/>
              </a:rPr>
              <a:t>Mitkä ovat MCD:ssä esitellystä tapauksesta käytyjen keskustelujen tulokset? </a:t>
            </a:r>
          </a:p>
          <a:p>
            <a:pPr marL="342900" indent="-342900">
              <a:buFont typeface="Century Gothic" panose="020B0502020202020204" pitchFamily="34" charset="0"/>
              <a:buChar char="►"/>
            </a:pPr>
            <a:r>
              <a:rPr lang="fi-FI" sz="2000" cap="none" dirty="0">
                <a:solidFill>
                  <a:schemeClr val="bg1"/>
                </a:solidFill>
                <a:cs typeface="Calibri" panose="020F0502020204030204" pitchFamily="34" charset="0"/>
              </a:rPr>
              <a:t>Miten osallistujat ovat kokeneet prosessin? </a:t>
            </a:r>
          </a:p>
          <a:p>
            <a:pPr marL="342900" indent="-342900">
              <a:buFont typeface="Century Gothic" panose="020B0502020202020204" pitchFamily="34" charset="0"/>
              <a:buChar char="►"/>
            </a:pPr>
            <a:r>
              <a:rPr lang="fi-FI" sz="2000" cap="none" dirty="0">
                <a:solidFill>
                  <a:schemeClr val="bg1"/>
                </a:solidFill>
                <a:cs typeface="Calibri" panose="020F0502020204030204" pitchFamily="34" charset="0"/>
              </a:rPr>
              <a:t>Onko perhe tyytyväinen tuloksiin/ johtopäätöksiin? Onko heidän huolensa otettu vakavasti huomioon? </a:t>
            </a:r>
          </a:p>
          <a:p>
            <a:pPr marL="342900" indent="-342900">
              <a:buFont typeface="Century Gothic" panose="020B0502020202020204" pitchFamily="34" charset="0"/>
              <a:buChar char="►"/>
            </a:pPr>
            <a:r>
              <a:rPr lang="fi-FI" sz="2000" cap="none" dirty="0">
                <a:solidFill>
                  <a:schemeClr val="bg1"/>
                </a:solidFill>
                <a:cs typeface="Calibri" panose="020F0502020204030204" pitchFamily="34" charset="0"/>
              </a:rPr>
              <a:t>Ovatko kaikki osallistujat kokeneet keskustelun avoimeksi ja rakentavaksi?</a:t>
            </a:r>
          </a:p>
          <a:p>
            <a:pPr marL="342900" indent="-342900">
              <a:buFont typeface="Century Gothic" panose="020B0502020202020204" pitchFamily="34" charset="0"/>
              <a:buChar char="►"/>
            </a:pPr>
            <a:r>
              <a:rPr lang="fi-FI" sz="2000" cap="none" dirty="0">
                <a:solidFill>
                  <a:schemeClr val="bg1"/>
                </a:solidFill>
                <a:cs typeface="Calibri" panose="020F0502020204030204" pitchFamily="34" charset="0"/>
              </a:rPr>
              <a:t>Arviointi on tärkeää oppimisprosessissa</a:t>
            </a:r>
          </a:p>
          <a:p>
            <a:pPr marL="342900" indent="-342900">
              <a:buFont typeface="Century Gothic" panose="020B0502020202020204" pitchFamily="34" charset="0"/>
              <a:buChar char="►"/>
            </a:pPr>
            <a:r>
              <a:rPr lang="fi-FI" sz="2000" cap="none" dirty="0">
                <a:solidFill>
                  <a:schemeClr val="bg1"/>
                </a:solidFill>
                <a:cs typeface="Calibri" panose="020F0502020204030204" pitchFamily="34" charset="0"/>
              </a:rPr>
              <a:t>Tämä voi johtaa osaamisen, asenteiden ja menettelyjen mukauttamiseen tulevissa MCD:ssä ottaen huomioon koetut rajoitukset.</a:t>
            </a:r>
            <a:endParaRPr lang="ro-RO" sz="2000" cap="none" dirty="0">
              <a:solidFill>
                <a:schemeClr val="bg1"/>
              </a:solidFill>
              <a:cs typeface="Calibri" panose="020F0502020204030204" pitchFamily="34" charset="0"/>
            </a:endParaRPr>
          </a:p>
        </p:txBody>
      </p:sp>
      <p:pic>
        <p:nvPicPr>
          <p:cNvPr id="6" name="Imagine 4" descr="O imagine care conține fotografie, mic, așezat, ținând&#10;&#10;Descriere generată automat">
            <a:extLst>
              <a:ext uri="{FF2B5EF4-FFF2-40B4-BE49-F238E27FC236}">
                <a16:creationId xmlns:a16="http://schemas.microsoft.com/office/drawing/2014/main" id="{41067756-14B6-F7DE-7E82-BB14312561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1753" y="4634772"/>
            <a:ext cx="1654140" cy="1447373"/>
          </a:xfrm>
          <a:prstGeom prst="rect">
            <a:avLst/>
          </a:prstGeom>
        </p:spPr>
      </p:pic>
      <p:sp>
        <p:nvSpPr>
          <p:cNvPr id="7" name="Tekstvak 6">
            <a:extLst>
              <a:ext uri="{FF2B5EF4-FFF2-40B4-BE49-F238E27FC236}">
                <a16:creationId xmlns:a16="http://schemas.microsoft.com/office/drawing/2014/main" id="{30F0F58C-52D6-FD23-87B7-2636B299DCC1}"/>
              </a:ext>
            </a:extLst>
          </p:cNvPr>
          <p:cNvSpPr txBox="1"/>
          <p:nvPr/>
        </p:nvSpPr>
        <p:spPr>
          <a:xfrm>
            <a:off x="10466394" y="276225"/>
            <a:ext cx="639919" cy="584775"/>
          </a:xfrm>
          <a:prstGeom prst="rect">
            <a:avLst/>
          </a:prstGeom>
          <a:noFill/>
        </p:spPr>
        <p:txBody>
          <a:bodyPr wrap="none" rtlCol="0">
            <a:spAutoFit/>
          </a:bodyPr>
          <a:lstStyle/>
          <a:p>
            <a:pPr algn="ctr"/>
            <a:r>
              <a:rPr lang="nl-BE" sz="3200" dirty="0"/>
              <a:t>22</a:t>
            </a:r>
          </a:p>
        </p:txBody>
      </p:sp>
    </p:spTree>
    <p:extLst>
      <p:ext uri="{BB962C8B-B14F-4D97-AF65-F5344CB8AC3E}">
        <p14:creationId xmlns:p14="http://schemas.microsoft.com/office/powerpoint/2010/main" val="26595967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C9A8DB82-86DE-41D7-8C3F-BA1F0FE9B00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373"/>
            <a:ext cx="12192000" cy="6867027"/>
            <a:chOff x="0" y="-2373"/>
            <a:chExt cx="12192000" cy="6867027"/>
          </a:xfrm>
        </p:grpSpPr>
        <p:sp>
          <p:nvSpPr>
            <p:cNvPr id="12" name="Rectangle 11">
              <a:extLst>
                <a:ext uri="{FF2B5EF4-FFF2-40B4-BE49-F238E27FC236}">
                  <a16:creationId xmlns:a16="http://schemas.microsoft.com/office/drawing/2014/main" id="{8AF9E1A7-3690-4A7D-95D4-D376BC586F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a:extLst>
                <a:ext uri="{FF2B5EF4-FFF2-40B4-BE49-F238E27FC236}">
                  <a16:creationId xmlns:a16="http://schemas.microsoft.com/office/drawing/2014/main" id="{075DE0DA-CFEB-436E-8059-3F574F9E565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E630F0AD-0BEF-4F7E-BBAD-9C4ECF0CD7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id="{10831102-4F37-4C69-8C56-B1D6A509D7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a16="http://schemas.microsoft.com/office/drawing/2014/main" id="{6D5BB450-AC20-4CFA-8709-46463BDE74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a:extLst>
                <a:ext uri="{FF2B5EF4-FFF2-40B4-BE49-F238E27FC236}">
                  <a16:creationId xmlns:a16="http://schemas.microsoft.com/office/drawing/2014/main" id="{E55A3AE7-B15C-4D81-A4E9-21BC9D3015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Freeform 5">
              <a:extLst>
                <a:ext uri="{FF2B5EF4-FFF2-40B4-BE49-F238E27FC236}">
                  <a16:creationId xmlns:a16="http://schemas.microsoft.com/office/drawing/2014/main" id="{754B6A71-2AD1-4F45-8D25-82327EFB52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a:extLst>
                <a:ext uri="{FF2B5EF4-FFF2-40B4-BE49-F238E27FC236}">
                  <a16:creationId xmlns:a16="http://schemas.microsoft.com/office/drawing/2014/main" id="{14A364F5-69E0-49F9-9E6D-13F16F7FF4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0" name="Freeform 5">
              <a:extLst>
                <a:ext uri="{FF2B5EF4-FFF2-40B4-BE49-F238E27FC236}">
                  <a16:creationId xmlns:a16="http://schemas.microsoft.com/office/drawing/2014/main" id="{07E71549-9386-41C6-B9DE-8F00165FED9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2" name="Rectangle 21">
            <a:extLst>
              <a:ext uri="{FF2B5EF4-FFF2-40B4-BE49-F238E27FC236}">
                <a16:creationId xmlns:a16="http://schemas.microsoft.com/office/drawing/2014/main" id="{B4B7C0AF-2DDA-402A-A38E-429A634ED3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grpSp>
        <p:nvGrpSpPr>
          <p:cNvPr id="24" name="Group 23">
            <a:extLst>
              <a:ext uri="{FF2B5EF4-FFF2-40B4-BE49-F238E27FC236}">
                <a16:creationId xmlns:a16="http://schemas.microsoft.com/office/drawing/2014/main" id="{89674B87-B7AA-4FDD-B75B-0E6F82BFAB5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192000" cy="6867027"/>
            <a:chOff x="0" y="-2373"/>
            <a:chExt cx="12192000" cy="6867027"/>
          </a:xfrm>
        </p:grpSpPr>
        <p:sp>
          <p:nvSpPr>
            <p:cNvPr id="25" name="Rectangle 24">
              <a:extLst>
                <a:ext uri="{FF2B5EF4-FFF2-40B4-BE49-F238E27FC236}">
                  <a16:creationId xmlns:a16="http://schemas.microsoft.com/office/drawing/2014/main" id="{A779CFA5-3E2E-44AE-8901-888F319BB0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Oval 25">
              <a:extLst>
                <a:ext uri="{FF2B5EF4-FFF2-40B4-BE49-F238E27FC236}">
                  <a16:creationId xmlns:a16="http://schemas.microsoft.com/office/drawing/2014/main" id="{6267043B-4282-450D-A595-165512D91D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7" name="Oval 26">
              <a:extLst>
                <a:ext uri="{FF2B5EF4-FFF2-40B4-BE49-F238E27FC236}">
                  <a16:creationId xmlns:a16="http://schemas.microsoft.com/office/drawing/2014/main" id="{C3ECCE6B-7124-49F7-A9F7-846F18D2370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8" name="Oval 27">
              <a:extLst>
                <a:ext uri="{FF2B5EF4-FFF2-40B4-BE49-F238E27FC236}">
                  <a16:creationId xmlns:a16="http://schemas.microsoft.com/office/drawing/2014/main" id="{E4B22195-E753-4CEB-9376-1E4C70F9D9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9" name="Oval 28">
              <a:extLst>
                <a:ext uri="{FF2B5EF4-FFF2-40B4-BE49-F238E27FC236}">
                  <a16:creationId xmlns:a16="http://schemas.microsoft.com/office/drawing/2014/main" id="{1321F675-966F-4F38-9E8C-EF813E7B09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0" name="Oval 29">
              <a:extLst>
                <a:ext uri="{FF2B5EF4-FFF2-40B4-BE49-F238E27FC236}">
                  <a16:creationId xmlns:a16="http://schemas.microsoft.com/office/drawing/2014/main" id="{3C1E1FED-8209-4304-BD7B-1E364C44A6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1" name="Rectangle 30">
              <a:extLst>
                <a:ext uri="{FF2B5EF4-FFF2-40B4-BE49-F238E27FC236}">
                  <a16:creationId xmlns:a16="http://schemas.microsoft.com/office/drawing/2014/main" id="{DF77DFC8-AD0F-4293-A5B0-A4B35B41D1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194608" y="402165"/>
              <a:ext cx="6574058"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5">
              <a:extLst>
                <a:ext uri="{FF2B5EF4-FFF2-40B4-BE49-F238E27FC236}">
                  <a16:creationId xmlns:a16="http://schemas.microsoft.com/office/drawing/2014/main" id="{1A536217-7B6F-4117-90B1-9D52A57916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33" name="Freeform 5">
              <a:extLst>
                <a:ext uri="{FF2B5EF4-FFF2-40B4-BE49-F238E27FC236}">
                  <a16:creationId xmlns:a16="http://schemas.microsoft.com/office/drawing/2014/main" id="{11FF4C96-6962-4FEB-8800-B664A2ACCF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34" name="Freeform 5">
              <a:extLst>
                <a:ext uri="{FF2B5EF4-FFF2-40B4-BE49-F238E27FC236}">
                  <a16:creationId xmlns:a16="http://schemas.microsoft.com/office/drawing/2014/main" id="{309CC5A8-B34F-420B-82A5-2B885B24778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u 1">
            <a:extLst>
              <a:ext uri="{FF2B5EF4-FFF2-40B4-BE49-F238E27FC236}">
                <a16:creationId xmlns:a16="http://schemas.microsoft.com/office/drawing/2014/main" id="{EA6786D3-9786-4E29-B056-70FFA1BD0907}"/>
              </a:ext>
            </a:extLst>
          </p:cNvPr>
          <p:cNvSpPr>
            <a:spLocks noGrp="1"/>
          </p:cNvSpPr>
          <p:nvPr>
            <p:ph type="title"/>
          </p:nvPr>
        </p:nvSpPr>
        <p:spPr>
          <a:xfrm>
            <a:off x="852755" y="787821"/>
            <a:ext cx="3435926" cy="1013131"/>
          </a:xfrm>
        </p:spPr>
        <p:txBody>
          <a:bodyPr vert="horz" lIns="91440" tIns="45720" rIns="91440" bIns="45720" rtlCol="0" anchor="ctr">
            <a:normAutofit fontScale="90000"/>
          </a:bodyPr>
          <a:lstStyle/>
          <a:p>
            <a:r>
              <a:rPr lang="ro-RO" b="1" dirty="0"/>
              <a:t>Mora</a:t>
            </a:r>
            <a:r>
              <a:rPr lang="fi-FI" b="1" dirty="0"/>
              <a:t>a</a:t>
            </a:r>
            <a:r>
              <a:rPr lang="ro-RO" b="1" dirty="0"/>
              <a:t>l</a:t>
            </a:r>
            <a:r>
              <a:rPr lang="fi-FI" b="1" dirty="0" err="1"/>
              <a:t>inen</a:t>
            </a:r>
            <a:r>
              <a:rPr lang="ro-RO" b="1" dirty="0"/>
              <a:t> </a:t>
            </a:r>
            <a:r>
              <a:rPr lang="fi-FI" b="1" dirty="0"/>
              <a:t>ongelma</a:t>
            </a:r>
            <a:endParaRPr lang="en-US" b="1" dirty="0"/>
          </a:p>
        </p:txBody>
      </p:sp>
      <p:sp>
        <p:nvSpPr>
          <p:cNvPr id="4" name="Substituent text 3">
            <a:extLst>
              <a:ext uri="{FF2B5EF4-FFF2-40B4-BE49-F238E27FC236}">
                <a16:creationId xmlns:a16="http://schemas.microsoft.com/office/drawing/2014/main" id="{87EC8254-D857-49AA-9673-3A4D5031819B}"/>
              </a:ext>
            </a:extLst>
          </p:cNvPr>
          <p:cNvSpPr>
            <a:spLocks noGrp="1"/>
          </p:cNvSpPr>
          <p:nvPr>
            <p:ph type="body" sz="half" idx="2"/>
          </p:nvPr>
        </p:nvSpPr>
        <p:spPr>
          <a:xfrm>
            <a:off x="763588" y="2120900"/>
            <a:ext cx="3865344" cy="3898900"/>
          </a:xfrm>
        </p:spPr>
        <p:txBody>
          <a:bodyPr vert="horz" lIns="91440" tIns="45720" rIns="91440" bIns="45720" rtlCol="0">
            <a:normAutofit/>
          </a:bodyPr>
          <a:lstStyle/>
          <a:p>
            <a:pPr>
              <a:buFont typeface="Wingdings 3" charset="2"/>
              <a:buChar char=""/>
            </a:pPr>
            <a:r>
              <a:rPr lang="fi-FI" sz="1800" dirty="0">
                <a:solidFill>
                  <a:schemeClr val="bg1"/>
                </a:solidFill>
              </a:rPr>
              <a:t>Lyhyt kuvaus tilanteesta, johon liittyy moraalinen ristiriita kahden toiminnan, periaatteen, arvon tai käyttäytymisen välillä.</a:t>
            </a:r>
          </a:p>
          <a:p>
            <a:pPr>
              <a:buFont typeface="Wingdings 3" charset="2"/>
              <a:buChar char=""/>
            </a:pPr>
            <a:endParaRPr lang="ro-RO" sz="1800" dirty="0">
              <a:solidFill>
                <a:schemeClr val="bg1"/>
              </a:solidFill>
            </a:endParaRPr>
          </a:p>
          <a:p>
            <a:pPr>
              <a:buFont typeface="Wingdings 3" charset="2"/>
              <a:buChar char=""/>
            </a:pPr>
            <a:r>
              <a:rPr lang="fi-FI" sz="1800" dirty="0">
                <a:solidFill>
                  <a:schemeClr val="bg1"/>
                </a:solidFill>
              </a:rPr>
              <a:t>Toiminnan harjoittaja tuntee, että hänet vedetään kahteen eri suuntaan vaihtoehtoisilla moraalisilla perusteluilla, ja hän on tietoinen näiden kahden mahdollisen toimintasuunnan yhteensopimattomuudesta.</a:t>
            </a:r>
            <a:endParaRPr lang="ro-RO" sz="1800" dirty="0">
              <a:solidFill>
                <a:schemeClr val="bg1"/>
              </a:solidFill>
            </a:endParaRPr>
          </a:p>
        </p:txBody>
      </p:sp>
      <p:pic>
        <p:nvPicPr>
          <p:cNvPr id="6" name="Substituent imagine 5" descr="O imagine care conține text&#10;&#10;Descriere generată automat">
            <a:extLst>
              <a:ext uri="{FF2B5EF4-FFF2-40B4-BE49-F238E27FC236}">
                <a16:creationId xmlns:a16="http://schemas.microsoft.com/office/drawing/2014/main" id="{57062B6C-FD65-4332-A96E-438B951372C2}"/>
              </a:ext>
            </a:extLst>
          </p:cNvPr>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6703" r="6869" b="2"/>
          <a:stretch/>
        </p:blipFill>
        <p:spPr>
          <a:xfrm>
            <a:off x="4846535" y="903111"/>
            <a:ext cx="6831191" cy="5384800"/>
          </a:xfrm>
          <a:prstGeom prst="rect">
            <a:avLst/>
          </a:prstGeom>
        </p:spPr>
      </p:pic>
      <p:sp>
        <p:nvSpPr>
          <p:cNvPr id="36" name="Rectangle 35">
            <a:extLst>
              <a:ext uri="{FF2B5EF4-FFF2-40B4-BE49-F238E27FC236}">
                <a16:creationId xmlns:a16="http://schemas.microsoft.com/office/drawing/2014/main" id="{B6E07BC7-FAEA-458C-90C9-A68082FBB3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Tekstvak 2">
            <a:extLst>
              <a:ext uri="{FF2B5EF4-FFF2-40B4-BE49-F238E27FC236}">
                <a16:creationId xmlns:a16="http://schemas.microsoft.com/office/drawing/2014/main" id="{3A8B07CF-67F6-8C92-BCD3-F618D2872FC5}"/>
              </a:ext>
            </a:extLst>
          </p:cNvPr>
          <p:cNvSpPr txBox="1"/>
          <p:nvPr/>
        </p:nvSpPr>
        <p:spPr>
          <a:xfrm>
            <a:off x="10580207" y="276225"/>
            <a:ext cx="412292" cy="584775"/>
          </a:xfrm>
          <a:prstGeom prst="rect">
            <a:avLst/>
          </a:prstGeom>
          <a:noFill/>
        </p:spPr>
        <p:txBody>
          <a:bodyPr wrap="none" rtlCol="0">
            <a:spAutoFit/>
          </a:bodyPr>
          <a:lstStyle/>
          <a:p>
            <a:pPr algn="ctr"/>
            <a:r>
              <a:rPr lang="nl-BE" sz="3200" dirty="0"/>
              <a:t>3</a:t>
            </a:r>
          </a:p>
        </p:txBody>
      </p:sp>
    </p:spTree>
    <p:extLst>
      <p:ext uri="{BB962C8B-B14F-4D97-AF65-F5344CB8AC3E}">
        <p14:creationId xmlns:p14="http://schemas.microsoft.com/office/powerpoint/2010/main" val="9358258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1B1A260-8A72-4E08-82CC-DB3DB0A49F3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373"/>
            <a:ext cx="12192000" cy="6867027"/>
            <a:chOff x="0" y="-2373"/>
            <a:chExt cx="12192000" cy="6867027"/>
          </a:xfrm>
        </p:grpSpPr>
        <p:sp>
          <p:nvSpPr>
            <p:cNvPr id="11" name="Rectangle 10">
              <a:extLst>
                <a:ext uri="{FF2B5EF4-FFF2-40B4-BE49-F238E27FC236}">
                  <a16:creationId xmlns:a16="http://schemas.microsoft.com/office/drawing/2014/main" id="{F5EE446B-EFB2-4F6A-AC6E-936E92DB5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a16="http://schemas.microsoft.com/office/drawing/2014/main" id="{3483BA79-FCF5-4852-AF0E-CA634727E3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A2630BA5-8A74-4D0A-BB80-42BB6E2D0C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BD6109B2-DB31-43CB-950B-AB02BC17CF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id="{4F4C0381-B807-4F22-9362-4CF1EA4ED6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a16="http://schemas.microsoft.com/office/drawing/2014/main" id="{32DC58E5-A2AB-4AF3-BFDC-51F45B859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5A82E722-60BE-4C4A-93FB-ED5C9D25F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a:extLst>
                <a:ext uri="{FF2B5EF4-FFF2-40B4-BE49-F238E27FC236}">
                  <a16:creationId xmlns:a16="http://schemas.microsoft.com/office/drawing/2014/main" id="{BD917B57-2D0B-49F7-99D0-3E0D111382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a:extLst>
                <a:ext uri="{FF2B5EF4-FFF2-40B4-BE49-F238E27FC236}">
                  <a16:creationId xmlns:a16="http://schemas.microsoft.com/office/drawing/2014/main" id="{ED29444E-A895-4493-BEBA-CBD61CF471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0" name="Freeform 5">
              <a:extLst>
                <a:ext uri="{FF2B5EF4-FFF2-40B4-BE49-F238E27FC236}">
                  <a16:creationId xmlns:a16="http://schemas.microsoft.com/office/drawing/2014/main" id="{9237B3E9-B2D7-4C20-930D-6FD74FFB5C1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 name="Substituent conținut 2">
            <a:extLst>
              <a:ext uri="{FF2B5EF4-FFF2-40B4-BE49-F238E27FC236}">
                <a16:creationId xmlns:a16="http://schemas.microsoft.com/office/drawing/2014/main" id="{125CF3F2-2A7A-42A4-92BF-63A49E87CA69}"/>
              </a:ext>
            </a:extLst>
          </p:cNvPr>
          <p:cNvSpPr>
            <a:spLocks noGrp="1"/>
          </p:cNvSpPr>
          <p:nvPr>
            <p:ph idx="1"/>
          </p:nvPr>
        </p:nvSpPr>
        <p:spPr>
          <a:xfrm>
            <a:off x="5286930" y="719738"/>
            <a:ext cx="6566403" cy="5954325"/>
          </a:xfrm>
        </p:spPr>
        <p:txBody>
          <a:bodyPr anchor="ctr">
            <a:normAutofit/>
          </a:bodyPr>
          <a:lstStyle/>
          <a:p>
            <a:r>
              <a:rPr lang="fi-FI" dirty="0">
                <a:solidFill>
                  <a:srgbClr val="002060"/>
                </a:solidFill>
                <a:latin typeface="Century Gothic" panose="020B0502020202020204" pitchFamily="34" charset="0"/>
                <a:cs typeface="Calibri" panose="020F0502020204030204" pitchFamily="34" charset="0"/>
              </a:rPr>
              <a:t>Moraalinen keskustelu dilemmasta on menetelmä, joka perustuu erityiseen hermeneuttiseen näkemykseen etiikasta ja moraalisista opetuksista. </a:t>
            </a:r>
          </a:p>
          <a:p>
            <a:endParaRPr lang="fi-FI" dirty="0">
              <a:solidFill>
                <a:srgbClr val="002060"/>
              </a:solidFill>
              <a:latin typeface="Century Gothic" panose="020B0502020202020204" pitchFamily="34" charset="0"/>
              <a:cs typeface="Calibri" panose="020F0502020204030204" pitchFamily="34" charset="0"/>
            </a:endParaRPr>
          </a:p>
          <a:p>
            <a:r>
              <a:rPr lang="fi-FI" dirty="0">
                <a:solidFill>
                  <a:srgbClr val="002060"/>
                </a:solidFill>
                <a:latin typeface="Century Gothic" panose="020B0502020202020204" pitchFamily="34" charset="0"/>
                <a:cs typeface="Calibri" panose="020F0502020204030204" pitchFamily="34" charset="0"/>
              </a:rPr>
              <a:t>Hermeneuttisessa etiikassa korostetaan käytännön rationaalisuutta tilanteessa (</a:t>
            </a:r>
            <a:r>
              <a:rPr lang="fi-FI" dirty="0" err="1">
                <a:solidFill>
                  <a:srgbClr val="002060"/>
                </a:solidFill>
                <a:latin typeface="Century Gothic" panose="020B0502020202020204" pitchFamily="34" charset="0"/>
                <a:cs typeface="Calibri" panose="020F0502020204030204" pitchFamily="34" charset="0"/>
              </a:rPr>
              <a:t>phronèsis</a:t>
            </a:r>
            <a:r>
              <a:rPr lang="fi-FI" dirty="0">
                <a:solidFill>
                  <a:srgbClr val="002060"/>
                </a:solidFill>
                <a:latin typeface="Century Gothic" panose="020B0502020202020204" pitchFamily="34" charset="0"/>
                <a:cs typeface="Calibri" panose="020F0502020204030204" pitchFamily="34" charset="0"/>
              </a:rPr>
              <a:t>), vuoropuhelun merkitystä opetus- ja oppimismuotona ajatusten vaihdon ja näkökulmien yhdistämisen kautta (sokraattinen epistemologia).</a:t>
            </a:r>
          </a:p>
          <a:p>
            <a:endParaRPr lang="fi-FI" dirty="0">
              <a:solidFill>
                <a:srgbClr val="002060"/>
              </a:solidFill>
              <a:latin typeface="Century Gothic" panose="020B0502020202020204" pitchFamily="34" charset="0"/>
              <a:cs typeface="Calibri" panose="020F0502020204030204" pitchFamily="34" charset="0"/>
            </a:endParaRPr>
          </a:p>
          <a:p>
            <a:r>
              <a:rPr lang="fi-FI" dirty="0">
                <a:solidFill>
                  <a:srgbClr val="002060"/>
                </a:solidFill>
                <a:latin typeface="Century Gothic" panose="020B0502020202020204" pitchFamily="34" charset="0"/>
                <a:cs typeface="Calibri" panose="020F0502020204030204" pitchFamily="34" charset="0"/>
              </a:rPr>
              <a:t>Hermeneuttisen etiikan keskeinen elementti on todellinen kokemus päivittäisestä käytännöstä: tiedon ja moraalisen arvostelukyvyn elinkelpoisuutta ja luotettavuutta tarkastellaan ja verrataan ammatilliseen arkipäivän käytäntöön.</a:t>
            </a:r>
            <a:endParaRPr lang="en-US" dirty="0">
              <a:solidFill>
                <a:srgbClr val="002060"/>
              </a:solidFill>
              <a:latin typeface="Century Gothic" panose="020B0502020202020204" pitchFamily="34" charset="0"/>
              <a:cs typeface="Calibri" panose="020F0502020204030204" pitchFamily="34" charset="0"/>
            </a:endParaRPr>
          </a:p>
        </p:txBody>
      </p:sp>
      <p:pic>
        <p:nvPicPr>
          <p:cNvPr id="5" name="Imagine 4" descr="O imagine care conține exterior, clădire, sculptură, în picioare&#10;&#10;Descriere generată automat">
            <a:extLst>
              <a:ext uri="{FF2B5EF4-FFF2-40B4-BE49-F238E27FC236}">
                <a16:creationId xmlns:a16="http://schemas.microsoft.com/office/drawing/2014/main" id="{45C8CA02-5FC1-4906-9276-C195ED0BAA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0388" y="3740926"/>
            <a:ext cx="3337974" cy="2221270"/>
          </a:xfrm>
          <a:prstGeom prst="rect">
            <a:avLst/>
          </a:prstGeom>
        </p:spPr>
      </p:pic>
      <p:pic>
        <p:nvPicPr>
          <p:cNvPr id="7" name="Imagine 6" descr="O imagine care conține grup, în picioare, cal, maro&#10;&#10;Descriere generată automat">
            <a:extLst>
              <a:ext uri="{FF2B5EF4-FFF2-40B4-BE49-F238E27FC236}">
                <a16:creationId xmlns:a16="http://schemas.microsoft.com/office/drawing/2014/main" id="{BAE91C14-E3B7-478B-B888-8DC781A4AC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7513" y="872837"/>
            <a:ext cx="2129197" cy="2535778"/>
          </a:xfrm>
          <a:prstGeom prst="rect">
            <a:avLst/>
          </a:prstGeom>
        </p:spPr>
      </p:pic>
      <p:sp>
        <p:nvSpPr>
          <p:cNvPr id="2" name="Tekstvak 1">
            <a:extLst>
              <a:ext uri="{FF2B5EF4-FFF2-40B4-BE49-F238E27FC236}">
                <a16:creationId xmlns:a16="http://schemas.microsoft.com/office/drawing/2014/main" id="{97796AFD-637F-66D4-7174-399CBE00BBBD}"/>
              </a:ext>
            </a:extLst>
          </p:cNvPr>
          <p:cNvSpPr txBox="1"/>
          <p:nvPr/>
        </p:nvSpPr>
        <p:spPr>
          <a:xfrm>
            <a:off x="5246917" y="461582"/>
            <a:ext cx="3650358" cy="461665"/>
          </a:xfrm>
          <a:prstGeom prst="rect">
            <a:avLst/>
          </a:prstGeom>
          <a:noFill/>
        </p:spPr>
        <p:txBody>
          <a:bodyPr wrap="none" rtlCol="0">
            <a:spAutoFit/>
          </a:bodyPr>
          <a:lstStyle/>
          <a:p>
            <a:r>
              <a:rPr lang="en-US" sz="2400" b="1" dirty="0" err="1">
                <a:solidFill>
                  <a:srgbClr val="002060"/>
                </a:solidFill>
                <a:latin typeface="+mj-lt"/>
                <a:cs typeface="Calibri" panose="020F0502020204030204" pitchFamily="34" charset="0"/>
              </a:rPr>
              <a:t>H</a:t>
            </a:r>
            <a:r>
              <a:rPr lang="en-US" sz="2400" b="1" i="0" dirty="0" err="1">
                <a:solidFill>
                  <a:srgbClr val="002060"/>
                </a:solidFill>
                <a:effectLst/>
                <a:latin typeface="+mj-lt"/>
                <a:cs typeface="Calibri" panose="020F0502020204030204" pitchFamily="34" charset="0"/>
              </a:rPr>
              <a:t>ermeneuttinen</a:t>
            </a:r>
            <a:r>
              <a:rPr lang="en-US" sz="2400" b="1" i="0" dirty="0">
                <a:solidFill>
                  <a:srgbClr val="002060"/>
                </a:solidFill>
                <a:effectLst/>
                <a:latin typeface="+mj-lt"/>
                <a:cs typeface="Calibri" panose="020F0502020204030204" pitchFamily="34" charset="0"/>
              </a:rPr>
              <a:t> </a:t>
            </a:r>
            <a:r>
              <a:rPr lang="en-US" sz="2400" b="1" i="0" dirty="0" err="1">
                <a:solidFill>
                  <a:srgbClr val="002060"/>
                </a:solidFill>
                <a:effectLst/>
                <a:latin typeface="+mj-lt"/>
                <a:cs typeface="Calibri" panose="020F0502020204030204" pitchFamily="34" charset="0"/>
              </a:rPr>
              <a:t>etiikka</a:t>
            </a:r>
            <a:endParaRPr lang="nl-BE" sz="2400" b="1" dirty="0">
              <a:solidFill>
                <a:srgbClr val="002060"/>
              </a:solidFill>
              <a:latin typeface="+mj-lt"/>
            </a:endParaRPr>
          </a:p>
        </p:txBody>
      </p:sp>
      <p:sp>
        <p:nvSpPr>
          <p:cNvPr id="4" name="Rechthoek 3">
            <a:extLst>
              <a:ext uri="{FF2B5EF4-FFF2-40B4-BE49-F238E27FC236}">
                <a16:creationId xmlns:a16="http://schemas.microsoft.com/office/drawing/2014/main" id="{60461772-9E58-99D1-286D-BA066A0EF2E5}"/>
              </a:ext>
            </a:extLst>
          </p:cNvPr>
          <p:cNvSpPr/>
          <p:nvPr/>
        </p:nvSpPr>
        <p:spPr>
          <a:xfrm>
            <a:off x="10437812" y="-2373"/>
            <a:ext cx="685800" cy="9739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6" name="Tekstvak 5">
            <a:extLst>
              <a:ext uri="{FF2B5EF4-FFF2-40B4-BE49-F238E27FC236}">
                <a16:creationId xmlns:a16="http://schemas.microsoft.com/office/drawing/2014/main" id="{1503D7B7-BA43-732D-53D6-AFA5557B1CA2}"/>
              </a:ext>
            </a:extLst>
          </p:cNvPr>
          <p:cNvSpPr txBox="1"/>
          <p:nvPr/>
        </p:nvSpPr>
        <p:spPr>
          <a:xfrm>
            <a:off x="10580207" y="276225"/>
            <a:ext cx="412292" cy="584775"/>
          </a:xfrm>
          <a:prstGeom prst="rect">
            <a:avLst/>
          </a:prstGeom>
          <a:noFill/>
        </p:spPr>
        <p:txBody>
          <a:bodyPr wrap="none" rtlCol="0">
            <a:spAutoFit/>
          </a:bodyPr>
          <a:lstStyle/>
          <a:p>
            <a:pPr algn="ctr"/>
            <a:r>
              <a:rPr lang="nl-BE" sz="3200"/>
              <a:t>4</a:t>
            </a:r>
          </a:p>
        </p:txBody>
      </p:sp>
    </p:spTree>
    <p:extLst>
      <p:ext uri="{BB962C8B-B14F-4D97-AF65-F5344CB8AC3E}">
        <p14:creationId xmlns:p14="http://schemas.microsoft.com/office/powerpoint/2010/main" val="26662376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24">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26">
            <a:extLst>
              <a:ext uri="{FF2B5EF4-FFF2-40B4-BE49-F238E27FC236}">
                <a16:creationId xmlns:a16="http://schemas.microsoft.com/office/drawing/2014/main" id="{01B1A260-8A72-4E08-82CC-DB3DB0A49F3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373"/>
            <a:ext cx="12192000" cy="6867027"/>
            <a:chOff x="0" y="-2373"/>
            <a:chExt cx="12192000" cy="6867027"/>
          </a:xfrm>
        </p:grpSpPr>
        <p:sp>
          <p:nvSpPr>
            <p:cNvPr id="28" name="Rectangle 27">
              <a:extLst>
                <a:ext uri="{FF2B5EF4-FFF2-40B4-BE49-F238E27FC236}">
                  <a16:creationId xmlns:a16="http://schemas.microsoft.com/office/drawing/2014/main" id="{F5EE446B-EFB2-4F6A-AC6E-936E92DB5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Oval 28">
              <a:extLst>
                <a:ext uri="{FF2B5EF4-FFF2-40B4-BE49-F238E27FC236}">
                  <a16:creationId xmlns:a16="http://schemas.microsoft.com/office/drawing/2014/main" id="{3483BA79-FCF5-4852-AF0E-CA634727E3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0" name="Oval 29">
              <a:extLst>
                <a:ext uri="{FF2B5EF4-FFF2-40B4-BE49-F238E27FC236}">
                  <a16:creationId xmlns:a16="http://schemas.microsoft.com/office/drawing/2014/main" id="{A2630BA5-8A74-4D0A-BB80-42BB6E2D0C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1" name="Oval 30">
              <a:extLst>
                <a:ext uri="{FF2B5EF4-FFF2-40B4-BE49-F238E27FC236}">
                  <a16:creationId xmlns:a16="http://schemas.microsoft.com/office/drawing/2014/main" id="{BD6109B2-DB31-43CB-950B-AB02BC17CF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2" name="Oval 31">
              <a:extLst>
                <a:ext uri="{FF2B5EF4-FFF2-40B4-BE49-F238E27FC236}">
                  <a16:creationId xmlns:a16="http://schemas.microsoft.com/office/drawing/2014/main" id="{4F4C0381-B807-4F22-9362-4CF1EA4ED6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41" name="Oval 32">
              <a:extLst>
                <a:ext uri="{FF2B5EF4-FFF2-40B4-BE49-F238E27FC236}">
                  <a16:creationId xmlns:a16="http://schemas.microsoft.com/office/drawing/2014/main" id="{32DC58E5-A2AB-4AF3-BFDC-51F45B859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4" name="Rectangle 33">
              <a:extLst>
                <a:ext uri="{FF2B5EF4-FFF2-40B4-BE49-F238E27FC236}">
                  <a16:creationId xmlns:a16="http://schemas.microsoft.com/office/drawing/2014/main" id="{5A82E722-60BE-4C4A-93FB-ED5C9D25F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5">
              <a:extLst>
                <a:ext uri="{FF2B5EF4-FFF2-40B4-BE49-F238E27FC236}">
                  <a16:creationId xmlns:a16="http://schemas.microsoft.com/office/drawing/2014/main" id="{BD917B57-2D0B-49F7-99D0-3E0D111382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36" name="Freeform 5">
              <a:extLst>
                <a:ext uri="{FF2B5EF4-FFF2-40B4-BE49-F238E27FC236}">
                  <a16:creationId xmlns:a16="http://schemas.microsoft.com/office/drawing/2014/main" id="{ED29444E-A895-4493-BEBA-CBD61CF471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37" name="Freeform 5">
              <a:extLst>
                <a:ext uri="{FF2B5EF4-FFF2-40B4-BE49-F238E27FC236}">
                  <a16:creationId xmlns:a16="http://schemas.microsoft.com/office/drawing/2014/main" id="{9237B3E9-B2D7-4C20-930D-6FD74FFB5C1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u 1">
            <a:extLst>
              <a:ext uri="{FF2B5EF4-FFF2-40B4-BE49-F238E27FC236}">
                <a16:creationId xmlns:a16="http://schemas.microsoft.com/office/drawing/2014/main" id="{A66A4BED-33E3-4C31-BAB4-7D741C68964B}"/>
              </a:ext>
            </a:extLst>
          </p:cNvPr>
          <p:cNvSpPr>
            <a:spLocks noGrp="1"/>
          </p:cNvSpPr>
          <p:nvPr>
            <p:ph type="title"/>
          </p:nvPr>
        </p:nvSpPr>
        <p:spPr>
          <a:xfrm>
            <a:off x="994087" y="1006676"/>
            <a:ext cx="3342442" cy="3151977"/>
          </a:xfrm>
        </p:spPr>
        <p:txBody>
          <a:bodyPr anchor="ctr">
            <a:normAutofit/>
          </a:bodyPr>
          <a:lstStyle/>
          <a:p>
            <a:pPr algn="ctr"/>
            <a:r>
              <a:rPr lang="ro-RO" sz="3200" dirty="0">
                <a:solidFill>
                  <a:srgbClr val="EBEBEB"/>
                </a:solidFill>
              </a:rPr>
              <a:t>   </a:t>
            </a:r>
            <a:r>
              <a:rPr lang="ro-RO" sz="3200" b="1" dirty="0">
                <a:solidFill>
                  <a:srgbClr val="EBEBEB"/>
                </a:solidFill>
              </a:rPr>
              <a:t>MCD </a:t>
            </a:r>
            <a:r>
              <a:rPr lang="en-GB" sz="3200" b="1" dirty="0">
                <a:solidFill>
                  <a:srgbClr val="EBEBEB"/>
                </a:solidFill>
              </a:rPr>
              <a:t>  	</a:t>
            </a:r>
            <a:br>
              <a:rPr lang="en-GB" sz="3200" b="1" dirty="0">
                <a:solidFill>
                  <a:srgbClr val="EBEBEB"/>
                </a:solidFill>
              </a:rPr>
            </a:br>
            <a:r>
              <a:rPr lang="en-GB" sz="3200" b="1" dirty="0" err="1">
                <a:solidFill>
                  <a:srgbClr val="EBEBEB"/>
                </a:solidFill>
              </a:rPr>
              <a:t>määritelmä</a:t>
            </a:r>
            <a:endParaRPr lang="en-US" sz="3200" b="1" dirty="0">
              <a:solidFill>
                <a:srgbClr val="EBEBEB"/>
              </a:solidFill>
            </a:endParaRPr>
          </a:p>
        </p:txBody>
      </p:sp>
      <p:sp>
        <p:nvSpPr>
          <p:cNvPr id="3" name="Substituent conținut 2">
            <a:extLst>
              <a:ext uri="{FF2B5EF4-FFF2-40B4-BE49-F238E27FC236}">
                <a16:creationId xmlns:a16="http://schemas.microsoft.com/office/drawing/2014/main" id="{0427533F-4EE9-45C4-9D38-C419F4539814}"/>
              </a:ext>
            </a:extLst>
          </p:cNvPr>
          <p:cNvSpPr>
            <a:spLocks noGrp="1"/>
          </p:cNvSpPr>
          <p:nvPr>
            <p:ph idx="1"/>
          </p:nvPr>
        </p:nvSpPr>
        <p:spPr>
          <a:xfrm>
            <a:off x="5290077" y="708449"/>
            <a:ext cx="6639068" cy="5954325"/>
          </a:xfrm>
        </p:spPr>
        <p:txBody>
          <a:bodyPr anchor="ctr">
            <a:normAutofit/>
          </a:bodyPr>
          <a:lstStyle/>
          <a:p>
            <a:pPr algn="l">
              <a:lnSpc>
                <a:spcPct val="150000"/>
              </a:lnSpc>
              <a:spcBef>
                <a:spcPts val="0"/>
              </a:spcBef>
            </a:pPr>
            <a:r>
              <a:rPr lang="fi-FI" sz="1800" b="0" i="0" u="none" strike="noStrike" baseline="0" dirty="0">
                <a:solidFill>
                  <a:srgbClr val="000000"/>
                </a:solidFill>
              </a:rPr>
              <a:t>"yhteistyökokous, jossa (monialainen) ryhmä (terveydenhuollon) ammattilaisia pohtii yhdessä konkreettista moraalista kysymystä, ongelmaa tai dilemmaa". Pohjimmiltaan, ja toisin kuin muunlaisissa (epävirallisemmissa) kokouksissa, moraalitapauksen pohdintaa jäsennetään keskustelumenetelmällä ja sitä moderoi fasilitaattori, usein </a:t>
            </a:r>
            <a:r>
              <a:rPr lang="fi-FI" sz="1800" b="0" i="0" u="none" strike="noStrike" baseline="0" dirty="0" err="1">
                <a:solidFill>
                  <a:srgbClr val="000000"/>
                </a:solidFill>
              </a:rPr>
              <a:t>eetikko</a:t>
            </a:r>
            <a:r>
              <a:rPr lang="fi-FI" sz="1800" b="0" i="0" u="none" strike="noStrike" baseline="0" dirty="0">
                <a:solidFill>
                  <a:srgbClr val="000000"/>
                </a:solidFill>
              </a:rPr>
              <a:t>" (Haan et </a:t>
            </a:r>
            <a:r>
              <a:rPr lang="fi-FI" sz="1800" b="0" i="0" u="none" strike="noStrike" baseline="0" dirty="0" err="1">
                <a:solidFill>
                  <a:srgbClr val="000000"/>
                </a:solidFill>
              </a:rPr>
              <a:t>al</a:t>
            </a:r>
            <a:r>
              <a:rPr lang="fi-FI" sz="1800" b="0" i="0" u="none" strike="noStrike" baseline="0" dirty="0">
                <a:solidFill>
                  <a:srgbClr val="000000"/>
                </a:solidFill>
              </a:rPr>
              <a:t>, 2018).</a:t>
            </a:r>
          </a:p>
          <a:p>
            <a:pPr algn="l">
              <a:lnSpc>
                <a:spcPct val="150000"/>
              </a:lnSpc>
              <a:spcBef>
                <a:spcPts val="0"/>
              </a:spcBef>
            </a:pPr>
            <a:endParaRPr lang="fi-FI" sz="1800" b="0" i="0" u="none" strike="noStrike" baseline="0" dirty="0">
              <a:solidFill>
                <a:srgbClr val="000000"/>
              </a:solidFill>
            </a:endParaRPr>
          </a:p>
          <a:p>
            <a:pPr algn="l">
              <a:lnSpc>
                <a:spcPct val="150000"/>
              </a:lnSpc>
              <a:spcBef>
                <a:spcPts val="0"/>
              </a:spcBef>
            </a:pPr>
            <a:r>
              <a:rPr lang="fi-FI" sz="1800" b="1" i="0" u="none" strike="noStrike" baseline="0" dirty="0">
                <a:solidFill>
                  <a:srgbClr val="000000"/>
                </a:solidFill>
              </a:rPr>
              <a:t>Tavoitteet</a:t>
            </a:r>
            <a:r>
              <a:rPr lang="fi-FI" sz="1800" b="0" i="0" u="none" strike="noStrike" baseline="0" dirty="0">
                <a:solidFill>
                  <a:srgbClr val="000000"/>
                </a:solidFill>
              </a:rPr>
              <a:t>: päätöksenteko (prospektiivinen; retrospektiivinen "Olemmeko tehneet oikein?"/"Miten pääsimme tähän?") tai moraalisten kysymysten tutkiminen, purkaminen ja selittäminen (esim. "Mikä on kosketuksen arvo terveydenhuollossa?").</a:t>
            </a:r>
            <a:endParaRPr lang="en-US" sz="1800" b="0" i="0" u="none" strike="noStrike" baseline="0" dirty="0">
              <a:solidFill>
                <a:srgbClr val="000000"/>
              </a:solidFill>
            </a:endParaRPr>
          </a:p>
        </p:txBody>
      </p:sp>
      <p:pic>
        <p:nvPicPr>
          <p:cNvPr id="5" name="Imagine 4" descr="O imagine care conține persoană, interior, grup, persoane&#10;&#10;Descriere generată automat">
            <a:extLst>
              <a:ext uri="{FF2B5EF4-FFF2-40B4-BE49-F238E27FC236}">
                <a16:creationId xmlns:a16="http://schemas.microsoft.com/office/drawing/2014/main" id="{F7061E38-C41E-495F-AC9C-FDD9E46D33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7911" y="3661195"/>
            <a:ext cx="2619375" cy="1743075"/>
          </a:xfrm>
          <a:prstGeom prst="rect">
            <a:avLst/>
          </a:prstGeom>
        </p:spPr>
      </p:pic>
      <p:sp>
        <p:nvSpPr>
          <p:cNvPr id="4" name="Rechthoek 3">
            <a:extLst>
              <a:ext uri="{FF2B5EF4-FFF2-40B4-BE49-F238E27FC236}">
                <a16:creationId xmlns:a16="http://schemas.microsoft.com/office/drawing/2014/main" id="{D113D9E2-AEC2-AE92-380F-895DD3FC11D7}"/>
              </a:ext>
            </a:extLst>
          </p:cNvPr>
          <p:cNvSpPr/>
          <p:nvPr/>
        </p:nvSpPr>
        <p:spPr>
          <a:xfrm>
            <a:off x="10437812" y="-2373"/>
            <a:ext cx="685800" cy="9739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6" name="Tekstvak 5">
            <a:extLst>
              <a:ext uri="{FF2B5EF4-FFF2-40B4-BE49-F238E27FC236}">
                <a16:creationId xmlns:a16="http://schemas.microsoft.com/office/drawing/2014/main" id="{A833578D-67AE-164B-1C1F-5307DBDC72F5}"/>
              </a:ext>
            </a:extLst>
          </p:cNvPr>
          <p:cNvSpPr txBox="1"/>
          <p:nvPr/>
        </p:nvSpPr>
        <p:spPr>
          <a:xfrm>
            <a:off x="10580207" y="276225"/>
            <a:ext cx="412292" cy="584775"/>
          </a:xfrm>
          <a:prstGeom prst="rect">
            <a:avLst/>
          </a:prstGeom>
          <a:noFill/>
        </p:spPr>
        <p:txBody>
          <a:bodyPr wrap="none" rtlCol="0">
            <a:spAutoFit/>
          </a:bodyPr>
          <a:lstStyle/>
          <a:p>
            <a:pPr algn="ctr"/>
            <a:r>
              <a:rPr lang="nl-BE" sz="3200"/>
              <a:t>5</a:t>
            </a:r>
          </a:p>
        </p:txBody>
      </p:sp>
    </p:spTree>
    <p:extLst>
      <p:ext uri="{BB962C8B-B14F-4D97-AF65-F5344CB8AC3E}">
        <p14:creationId xmlns:p14="http://schemas.microsoft.com/office/powerpoint/2010/main" val="1591253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a:extLst>
              <a:ext uri="{FF2B5EF4-FFF2-40B4-BE49-F238E27FC236}">
                <a16:creationId xmlns:a16="http://schemas.microsoft.com/office/drawing/2014/main" id="{041A08ED-F853-4386-B55C-6C21806D84C3}"/>
              </a:ext>
            </a:extLst>
          </p:cNvPr>
          <p:cNvSpPr>
            <a:spLocks noGrp="1"/>
          </p:cNvSpPr>
          <p:nvPr>
            <p:ph idx="1"/>
          </p:nvPr>
        </p:nvSpPr>
        <p:spPr>
          <a:xfrm>
            <a:off x="101601" y="2767777"/>
            <a:ext cx="11819467" cy="2617027"/>
          </a:xfrm>
        </p:spPr>
        <p:txBody>
          <a:bodyPr>
            <a:noAutofit/>
          </a:bodyPr>
          <a:lstStyle/>
          <a:p>
            <a:pPr>
              <a:lnSpc>
                <a:spcPct val="120000"/>
              </a:lnSpc>
            </a:pPr>
            <a:r>
              <a:rPr lang="fi-FI" dirty="0">
                <a:solidFill>
                  <a:schemeClr val="tx1"/>
                </a:solidFill>
                <a:cs typeface="Calibri" panose="020F0502020204030204" pitchFamily="34" charset="0"/>
              </a:rPr>
              <a:t>Huomioon otettava moraalinen kysymys on aina konkreettinen, todellinen tilanne, jonka joku osallistujista on kokenut. Asia esitetään tapausvinjettinä (esim. lääketieteellinen hoito, invasiiviset tekniikat, tarpeettomat testit, tarpeettomat toimenpiteet - lämpötilan seuranta jne.) </a:t>
            </a:r>
          </a:p>
          <a:p>
            <a:pPr>
              <a:lnSpc>
                <a:spcPct val="120000"/>
              </a:lnSpc>
            </a:pPr>
            <a:r>
              <a:rPr lang="fi-FI" dirty="0">
                <a:solidFill>
                  <a:schemeClr val="tx1"/>
                </a:solidFill>
                <a:cs typeface="Calibri" panose="020F0502020204030204" pitchFamily="34" charset="0"/>
              </a:rPr>
              <a:t>Tapausta ei analysoida yleisten moraalikäsitteiden deduktiivisen soveltamisen tai eettisiin periaatteisiin vetoamisen kautta vaan tapauksesta kiinnostuneiden osapuolten arvojen ja normien integroinnin kautta.  </a:t>
            </a:r>
          </a:p>
          <a:p>
            <a:pPr>
              <a:lnSpc>
                <a:spcPct val="120000"/>
              </a:lnSpc>
            </a:pPr>
            <a:r>
              <a:rPr lang="fi-FI" dirty="0">
                <a:solidFill>
                  <a:schemeClr val="tx1"/>
                </a:solidFill>
                <a:cs typeface="Calibri" panose="020F0502020204030204" pitchFamily="34" charset="0"/>
              </a:rPr>
              <a:t>Dilemma-menetelmän tavoitteena on kannustaa pohtimaan henkilökohtaisia kokemuksia ja moraalisia näkökohtia sekä välttää ristiriitoja eri näkökulmien ja kokemusten välillä, joita MCD:hen osallistuvilla on.</a:t>
            </a:r>
          </a:p>
        </p:txBody>
      </p:sp>
      <p:sp>
        <p:nvSpPr>
          <p:cNvPr id="4" name="Tekstvak 3">
            <a:extLst>
              <a:ext uri="{FF2B5EF4-FFF2-40B4-BE49-F238E27FC236}">
                <a16:creationId xmlns:a16="http://schemas.microsoft.com/office/drawing/2014/main" id="{938C48C8-DD32-9B16-17D0-B1E4B38997A5}"/>
              </a:ext>
            </a:extLst>
          </p:cNvPr>
          <p:cNvSpPr txBox="1"/>
          <p:nvPr/>
        </p:nvSpPr>
        <p:spPr>
          <a:xfrm>
            <a:off x="10580207" y="276225"/>
            <a:ext cx="412292" cy="584775"/>
          </a:xfrm>
          <a:prstGeom prst="rect">
            <a:avLst/>
          </a:prstGeom>
          <a:noFill/>
        </p:spPr>
        <p:txBody>
          <a:bodyPr wrap="none" rtlCol="0">
            <a:spAutoFit/>
          </a:bodyPr>
          <a:lstStyle/>
          <a:p>
            <a:pPr algn="ctr"/>
            <a:r>
              <a:rPr lang="nl-BE" sz="3200" dirty="0"/>
              <a:t>6</a:t>
            </a:r>
          </a:p>
        </p:txBody>
      </p:sp>
      <p:sp>
        <p:nvSpPr>
          <p:cNvPr id="7" name="Titlu 1">
            <a:extLst>
              <a:ext uri="{FF2B5EF4-FFF2-40B4-BE49-F238E27FC236}">
                <a16:creationId xmlns:a16="http://schemas.microsoft.com/office/drawing/2014/main" id="{4E5DFD4C-B284-09C5-1147-5A2CE4DFDDE3}"/>
              </a:ext>
            </a:extLst>
          </p:cNvPr>
          <p:cNvSpPr txBox="1">
            <a:spLocks/>
          </p:cNvSpPr>
          <p:nvPr/>
        </p:nvSpPr>
        <p:spPr bwMode="gray">
          <a:xfrm>
            <a:off x="1154953" y="926397"/>
            <a:ext cx="8761413"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fi-FI" b="1" dirty="0"/>
              <a:t>Yleinen lähestymistapa moraalisen tapauksen pohdintaan</a:t>
            </a:r>
            <a:endParaRPr lang="ro-RO" b="1" dirty="0"/>
          </a:p>
        </p:txBody>
      </p:sp>
    </p:spTree>
    <p:extLst>
      <p:ext uri="{BB962C8B-B14F-4D97-AF65-F5344CB8AC3E}">
        <p14:creationId xmlns:p14="http://schemas.microsoft.com/office/powerpoint/2010/main" val="439926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a:extLst>
              <a:ext uri="{FF2B5EF4-FFF2-40B4-BE49-F238E27FC236}">
                <a16:creationId xmlns:a16="http://schemas.microsoft.com/office/drawing/2014/main" id="{041A08ED-F853-4386-B55C-6C21806D84C3}"/>
              </a:ext>
            </a:extLst>
          </p:cNvPr>
          <p:cNvSpPr>
            <a:spLocks noGrp="1"/>
          </p:cNvSpPr>
          <p:nvPr>
            <p:ph idx="1"/>
          </p:nvPr>
        </p:nvSpPr>
        <p:spPr>
          <a:xfrm>
            <a:off x="112890" y="2654887"/>
            <a:ext cx="11774310" cy="3520135"/>
          </a:xfrm>
        </p:spPr>
        <p:txBody>
          <a:bodyPr>
            <a:noAutofit/>
          </a:bodyPr>
          <a:lstStyle/>
          <a:p>
            <a:pPr marL="0" indent="0">
              <a:lnSpc>
                <a:spcPct val="120000"/>
              </a:lnSpc>
              <a:buNone/>
            </a:pPr>
            <a:r>
              <a:rPr lang="fi-FI" b="1" dirty="0">
                <a:solidFill>
                  <a:schemeClr val="tx1"/>
                </a:solidFill>
                <a:cs typeface="Calibri" panose="020F0502020204030204" pitchFamily="34" charset="0"/>
              </a:rPr>
              <a:t>MCD:n keskeiset periaatteet : </a:t>
            </a:r>
          </a:p>
          <a:p>
            <a:pPr>
              <a:lnSpc>
                <a:spcPct val="120000"/>
              </a:lnSpc>
            </a:pPr>
            <a:r>
              <a:rPr lang="fi-FI" dirty="0">
                <a:solidFill>
                  <a:schemeClr val="tx1"/>
                </a:solidFill>
                <a:cs typeface="Calibri" panose="020F0502020204030204" pitchFamily="34" charset="0"/>
              </a:rPr>
              <a:t>1) kokemus moraalisen pohdinnan lähtökohtana;</a:t>
            </a:r>
          </a:p>
          <a:p>
            <a:pPr>
              <a:lnSpc>
                <a:spcPct val="120000"/>
              </a:lnSpc>
            </a:pPr>
            <a:r>
              <a:rPr lang="fi-FI" dirty="0">
                <a:solidFill>
                  <a:schemeClr val="tx1"/>
                </a:solidFill>
                <a:cs typeface="Calibri" panose="020F0502020204030204" pitchFamily="34" charset="0"/>
              </a:rPr>
              <a:t>2) MCD:n osallistujat ottavat huomioon tosiasioiden tulkintoihin ja arvostuksiin liittyvät vaihtelut ja lisäävät myös osallistujien johtopäätöksiä; </a:t>
            </a:r>
          </a:p>
          <a:p>
            <a:pPr>
              <a:lnSpc>
                <a:spcPct val="120000"/>
              </a:lnSpc>
            </a:pPr>
            <a:r>
              <a:rPr lang="fi-FI" dirty="0">
                <a:solidFill>
                  <a:schemeClr val="tx1"/>
                </a:solidFill>
                <a:cs typeface="Calibri" panose="020F0502020204030204" pitchFamily="34" charset="0"/>
              </a:rPr>
              <a:t>3) osallistujien arvojen ja moraalinormien ja esitetyn tapauksen välille luodaan yhteyksiä;</a:t>
            </a:r>
          </a:p>
          <a:p>
            <a:pPr>
              <a:lnSpc>
                <a:spcPct val="120000"/>
              </a:lnSpc>
            </a:pPr>
            <a:r>
              <a:rPr lang="fi-FI" dirty="0">
                <a:solidFill>
                  <a:schemeClr val="tx1"/>
                </a:solidFill>
                <a:cs typeface="Calibri" panose="020F0502020204030204" pitchFamily="34" charset="0"/>
              </a:rPr>
              <a:t>4) vuoropuhelu prosessina ja tuotteena, jossa syntyy tietämystä ja käytännön viisautta ja jota täydennetään konkreettisilla kokemuksilla.</a:t>
            </a:r>
            <a:endParaRPr lang="ro-RO" dirty="0">
              <a:solidFill>
                <a:schemeClr val="tx1"/>
              </a:solidFill>
              <a:cs typeface="Calibri" panose="020F0502020204030204" pitchFamily="34" charset="0"/>
            </a:endParaRPr>
          </a:p>
        </p:txBody>
      </p:sp>
      <p:sp>
        <p:nvSpPr>
          <p:cNvPr id="4" name="Tekstvak 3">
            <a:extLst>
              <a:ext uri="{FF2B5EF4-FFF2-40B4-BE49-F238E27FC236}">
                <a16:creationId xmlns:a16="http://schemas.microsoft.com/office/drawing/2014/main" id="{938C48C8-DD32-9B16-17D0-B1E4B38997A5}"/>
              </a:ext>
            </a:extLst>
          </p:cNvPr>
          <p:cNvSpPr txBox="1"/>
          <p:nvPr/>
        </p:nvSpPr>
        <p:spPr>
          <a:xfrm>
            <a:off x="10580207" y="276225"/>
            <a:ext cx="412292" cy="584775"/>
          </a:xfrm>
          <a:prstGeom prst="rect">
            <a:avLst/>
          </a:prstGeom>
          <a:noFill/>
        </p:spPr>
        <p:txBody>
          <a:bodyPr wrap="none" rtlCol="0">
            <a:spAutoFit/>
          </a:bodyPr>
          <a:lstStyle/>
          <a:p>
            <a:pPr algn="ctr"/>
            <a:r>
              <a:rPr lang="nl-BE" sz="3200" dirty="0"/>
              <a:t>7</a:t>
            </a:r>
          </a:p>
        </p:txBody>
      </p:sp>
      <p:sp>
        <p:nvSpPr>
          <p:cNvPr id="7" name="Titlu 1">
            <a:extLst>
              <a:ext uri="{FF2B5EF4-FFF2-40B4-BE49-F238E27FC236}">
                <a16:creationId xmlns:a16="http://schemas.microsoft.com/office/drawing/2014/main" id="{4E5DFD4C-B284-09C5-1147-5A2CE4DFDDE3}"/>
              </a:ext>
            </a:extLst>
          </p:cNvPr>
          <p:cNvSpPr txBox="1">
            <a:spLocks/>
          </p:cNvSpPr>
          <p:nvPr/>
        </p:nvSpPr>
        <p:spPr bwMode="gray">
          <a:xfrm>
            <a:off x="1154953" y="926397"/>
            <a:ext cx="8761413"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fi-FI" b="1" dirty="0"/>
              <a:t>Yleinen lähestymistapa moraalisen tapauksen pohdintaan</a:t>
            </a:r>
            <a:endParaRPr lang="ro-RO" b="1" dirty="0"/>
          </a:p>
        </p:txBody>
      </p:sp>
    </p:spTree>
    <p:extLst>
      <p:ext uri="{BB962C8B-B14F-4D97-AF65-F5344CB8AC3E}">
        <p14:creationId xmlns:p14="http://schemas.microsoft.com/office/powerpoint/2010/main" val="2660005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a:extLst>
              <a:ext uri="{FF2B5EF4-FFF2-40B4-BE49-F238E27FC236}">
                <a16:creationId xmlns:a16="http://schemas.microsoft.com/office/drawing/2014/main" id="{041A08ED-F853-4386-B55C-6C21806D84C3}"/>
              </a:ext>
            </a:extLst>
          </p:cNvPr>
          <p:cNvSpPr>
            <a:spLocks noGrp="1"/>
          </p:cNvSpPr>
          <p:nvPr>
            <p:ph idx="1"/>
          </p:nvPr>
        </p:nvSpPr>
        <p:spPr>
          <a:xfrm>
            <a:off x="100892" y="2603499"/>
            <a:ext cx="11763730" cy="3821363"/>
          </a:xfrm>
        </p:spPr>
        <p:txBody>
          <a:bodyPr>
            <a:normAutofit lnSpcReduction="10000"/>
          </a:bodyPr>
          <a:lstStyle/>
          <a:p>
            <a:r>
              <a:rPr lang="fi-FI" sz="1800" dirty="0"/>
              <a:t>Osallistujat esittävät itselleen ohjaajan avustuksella moraalikysymyksiä, jotka liittyvät heidän konkreettisiin kokemuksiinsa esitellystä tapauksesta.</a:t>
            </a:r>
          </a:p>
          <a:p>
            <a:endParaRPr lang="fi-FI" sz="1800" dirty="0"/>
          </a:p>
          <a:p>
            <a:r>
              <a:rPr lang="fi-FI" sz="1800" dirty="0"/>
              <a:t>Yksi teoreettinen kysymys ei ole hyvä kohta aloittaa pohdintaa.</a:t>
            </a:r>
          </a:p>
          <a:p>
            <a:endParaRPr lang="fi-FI" sz="1800" dirty="0"/>
          </a:p>
          <a:p>
            <a:r>
              <a:rPr lang="fi-FI" sz="1800" dirty="0"/>
              <a:t>MCD korostaa terveydenhuollon ammattilaisten ajatusten ja kokemusten vaihtelua.</a:t>
            </a:r>
          </a:p>
          <a:p>
            <a:endParaRPr lang="fi-FI" sz="1800" dirty="0"/>
          </a:p>
          <a:p>
            <a:r>
              <a:rPr lang="fi-FI" sz="1800" dirty="0"/>
              <a:t>Erilaisia näkökulmia tarkastellaan erittäin tarkasti; alkuperäisenä tavoitteena ei ole päättää näkökulmasta tai oikeasta vastauksesta, vaan esittää avoimia ja kriittisiä kysymyksiä, jotta voidaan selvittää kunkin näkökulman taustalla olevat hypoteesit ja selvittää, miten niitä sovelletaan esitettyyn tapaukseen. </a:t>
            </a:r>
            <a:endParaRPr lang="ro-RO" sz="1800" dirty="0"/>
          </a:p>
        </p:txBody>
      </p:sp>
      <p:sp>
        <p:nvSpPr>
          <p:cNvPr id="6" name="Titlu 1">
            <a:extLst>
              <a:ext uri="{FF2B5EF4-FFF2-40B4-BE49-F238E27FC236}">
                <a16:creationId xmlns:a16="http://schemas.microsoft.com/office/drawing/2014/main" id="{9403EA80-A5CF-990D-F4F7-50AAFBCE5493}"/>
              </a:ext>
            </a:extLst>
          </p:cNvPr>
          <p:cNvSpPr txBox="1">
            <a:spLocks/>
          </p:cNvSpPr>
          <p:nvPr/>
        </p:nvSpPr>
        <p:spPr bwMode="gray">
          <a:xfrm>
            <a:off x="1154953" y="926397"/>
            <a:ext cx="8761413" cy="70696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fi-FI" b="1" dirty="0"/>
              <a:t>Yleinen lähestymistapa moraalisen tapauksen pohdintaan</a:t>
            </a:r>
            <a:endParaRPr lang="ro-RO" b="1" dirty="0"/>
          </a:p>
        </p:txBody>
      </p:sp>
      <p:sp>
        <p:nvSpPr>
          <p:cNvPr id="7" name="Tekstvak 6">
            <a:extLst>
              <a:ext uri="{FF2B5EF4-FFF2-40B4-BE49-F238E27FC236}">
                <a16:creationId xmlns:a16="http://schemas.microsoft.com/office/drawing/2014/main" id="{A7633203-6644-F65D-A1FE-53B8CD1369EC}"/>
              </a:ext>
            </a:extLst>
          </p:cNvPr>
          <p:cNvSpPr txBox="1"/>
          <p:nvPr/>
        </p:nvSpPr>
        <p:spPr>
          <a:xfrm>
            <a:off x="10580207" y="276225"/>
            <a:ext cx="412292" cy="584775"/>
          </a:xfrm>
          <a:prstGeom prst="rect">
            <a:avLst/>
          </a:prstGeom>
          <a:noFill/>
        </p:spPr>
        <p:txBody>
          <a:bodyPr wrap="none" rtlCol="0">
            <a:spAutoFit/>
          </a:bodyPr>
          <a:lstStyle/>
          <a:p>
            <a:pPr algn="ctr"/>
            <a:r>
              <a:rPr lang="nl-BE" sz="3200" dirty="0"/>
              <a:t>8</a:t>
            </a:r>
          </a:p>
        </p:txBody>
      </p:sp>
    </p:spTree>
    <p:extLst>
      <p:ext uri="{BB962C8B-B14F-4D97-AF65-F5344CB8AC3E}">
        <p14:creationId xmlns:p14="http://schemas.microsoft.com/office/powerpoint/2010/main" val="2183425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E43EB-867C-4B35-9A5C-E435157C72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01B1A260-8A72-4E08-82CC-DB3DB0A49F3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373"/>
            <a:ext cx="12192000" cy="6867027"/>
            <a:chOff x="0" y="-2373"/>
            <a:chExt cx="12192000" cy="6867027"/>
          </a:xfrm>
        </p:grpSpPr>
        <p:sp>
          <p:nvSpPr>
            <p:cNvPr id="11" name="Rectangle 10">
              <a:extLst>
                <a:ext uri="{FF2B5EF4-FFF2-40B4-BE49-F238E27FC236}">
                  <a16:creationId xmlns:a16="http://schemas.microsoft.com/office/drawing/2014/main" id="{F5EE446B-EFB2-4F6A-AC6E-936E92DB5C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a:extLst>
                <a:ext uri="{FF2B5EF4-FFF2-40B4-BE49-F238E27FC236}">
                  <a16:creationId xmlns:a16="http://schemas.microsoft.com/office/drawing/2014/main" id="{3483BA79-FCF5-4852-AF0E-CA634727E34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a:extLst>
                <a:ext uri="{FF2B5EF4-FFF2-40B4-BE49-F238E27FC236}">
                  <a16:creationId xmlns:a16="http://schemas.microsoft.com/office/drawing/2014/main" id="{A2630BA5-8A74-4D0A-BB80-42BB6E2D0C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a:extLst>
                <a:ext uri="{FF2B5EF4-FFF2-40B4-BE49-F238E27FC236}">
                  <a16:creationId xmlns:a16="http://schemas.microsoft.com/office/drawing/2014/main" id="{BD6109B2-DB31-43CB-950B-AB02BC17CF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a:extLst>
                <a:ext uri="{FF2B5EF4-FFF2-40B4-BE49-F238E27FC236}">
                  <a16:creationId xmlns:a16="http://schemas.microsoft.com/office/drawing/2014/main" id="{4F4C0381-B807-4F22-9362-4CF1EA4ED6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a:extLst>
                <a:ext uri="{FF2B5EF4-FFF2-40B4-BE49-F238E27FC236}">
                  <a16:creationId xmlns:a16="http://schemas.microsoft.com/office/drawing/2014/main" id="{32DC58E5-A2AB-4AF3-BFDC-51F45B8591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Rectangle 16">
              <a:extLst>
                <a:ext uri="{FF2B5EF4-FFF2-40B4-BE49-F238E27FC236}">
                  <a16:creationId xmlns:a16="http://schemas.microsoft.com/office/drawing/2014/main" id="{5A82E722-60BE-4C4A-93FB-ED5C9D25F9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a:extLst>
                <a:ext uri="{FF2B5EF4-FFF2-40B4-BE49-F238E27FC236}">
                  <a16:creationId xmlns:a16="http://schemas.microsoft.com/office/drawing/2014/main" id="{BD917B57-2D0B-49F7-99D0-3E0D111382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a:extLst>
                <a:ext uri="{FF2B5EF4-FFF2-40B4-BE49-F238E27FC236}">
                  <a16:creationId xmlns:a16="http://schemas.microsoft.com/office/drawing/2014/main" id="{ED29444E-A895-4493-BEBA-CBD61CF471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0" name="Freeform 5">
              <a:extLst>
                <a:ext uri="{FF2B5EF4-FFF2-40B4-BE49-F238E27FC236}">
                  <a16:creationId xmlns:a16="http://schemas.microsoft.com/office/drawing/2014/main" id="{9237B3E9-B2D7-4C20-930D-6FD74FFB5C1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3" name="Substituent conținut 2">
            <a:extLst>
              <a:ext uri="{FF2B5EF4-FFF2-40B4-BE49-F238E27FC236}">
                <a16:creationId xmlns:a16="http://schemas.microsoft.com/office/drawing/2014/main" id="{AFD4EF63-7B04-4D6B-9F40-B584DD55F527}"/>
              </a:ext>
            </a:extLst>
          </p:cNvPr>
          <p:cNvSpPr>
            <a:spLocks noGrp="1"/>
          </p:cNvSpPr>
          <p:nvPr>
            <p:ph idx="1"/>
          </p:nvPr>
        </p:nvSpPr>
        <p:spPr>
          <a:xfrm>
            <a:off x="5128152" y="437513"/>
            <a:ext cx="6658768" cy="5954325"/>
          </a:xfrm>
        </p:spPr>
        <p:txBody>
          <a:bodyPr anchor="ctr">
            <a:normAutofit/>
          </a:bodyPr>
          <a:lstStyle/>
          <a:p>
            <a:r>
              <a:rPr lang="fi-FI" dirty="0">
                <a:solidFill>
                  <a:srgbClr val="002060"/>
                </a:solidFill>
              </a:rPr>
              <a:t>Kun joku osallistujista tuo keskusteluun eettisen näkökulman, esim. autonomian, korostetaan henkilön autonomian tarkastelua esitetyssä tapauksessa ja sitä, miksi tämä näkökohta on tärkeä.</a:t>
            </a:r>
          </a:p>
          <a:p>
            <a:r>
              <a:rPr lang="fi-FI" dirty="0">
                <a:solidFill>
                  <a:srgbClr val="002060"/>
                </a:solidFill>
              </a:rPr>
              <a:t>Tämä voi johtaa pohdintaan autonomian erilaisista tulkinnoista ja niiden merkityksestä esitetyn tapauksen dilemman perusteluina. </a:t>
            </a:r>
          </a:p>
          <a:p>
            <a:r>
              <a:rPr lang="fi-FI" dirty="0">
                <a:solidFill>
                  <a:srgbClr val="002060"/>
                </a:solidFill>
              </a:rPr>
              <a:t>Tämän yhteisen pohdintaprosessin tulos on väliaikainen vastaus, joka on hyvin riippuvainen asiayhteydestä.</a:t>
            </a:r>
          </a:p>
          <a:p>
            <a:r>
              <a:rPr lang="fi-FI" dirty="0">
                <a:solidFill>
                  <a:srgbClr val="002060"/>
                </a:solidFill>
              </a:rPr>
              <a:t>MCD:n aikana syntyneet näkökulmat voivat olla arvokkaita vastaavissa tilanteissa, vaikka ne voidaankin omaksua automaattisesti.</a:t>
            </a:r>
            <a:endParaRPr lang="ro-RO" dirty="0">
              <a:solidFill>
                <a:srgbClr val="002060"/>
              </a:solidFill>
            </a:endParaRPr>
          </a:p>
        </p:txBody>
      </p:sp>
      <p:pic>
        <p:nvPicPr>
          <p:cNvPr id="5" name="Imagine 4" descr="O imagine care conține semn, stradă, stâlp&#10;&#10;Descriere generată automat">
            <a:extLst>
              <a:ext uri="{FF2B5EF4-FFF2-40B4-BE49-F238E27FC236}">
                <a16:creationId xmlns:a16="http://schemas.microsoft.com/office/drawing/2014/main" id="{D061B0B0-5DCF-4292-9349-BA871691D3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6751" y="3929062"/>
            <a:ext cx="3342442" cy="1419225"/>
          </a:xfrm>
          <a:prstGeom prst="rect">
            <a:avLst/>
          </a:prstGeom>
        </p:spPr>
      </p:pic>
      <p:pic>
        <p:nvPicPr>
          <p:cNvPr id="7" name="Imagine 6" descr="O imagine care conține așezat, aliment&#10;&#10;Descriere generată automat">
            <a:extLst>
              <a:ext uri="{FF2B5EF4-FFF2-40B4-BE49-F238E27FC236}">
                <a16:creationId xmlns:a16="http://schemas.microsoft.com/office/drawing/2014/main" id="{E0B65D48-EBD1-4C85-8D76-50141D8DE5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3808" y="1393906"/>
            <a:ext cx="2888329" cy="2156046"/>
          </a:xfrm>
          <a:prstGeom prst="rect">
            <a:avLst/>
          </a:prstGeom>
        </p:spPr>
      </p:pic>
      <p:sp>
        <p:nvSpPr>
          <p:cNvPr id="2" name="Rechthoek 1">
            <a:extLst>
              <a:ext uri="{FF2B5EF4-FFF2-40B4-BE49-F238E27FC236}">
                <a16:creationId xmlns:a16="http://schemas.microsoft.com/office/drawing/2014/main" id="{E71BAD5B-B422-434E-1070-BA197AD9AA94}"/>
              </a:ext>
            </a:extLst>
          </p:cNvPr>
          <p:cNvSpPr/>
          <p:nvPr/>
        </p:nvSpPr>
        <p:spPr>
          <a:xfrm>
            <a:off x="10437812" y="-2373"/>
            <a:ext cx="685800" cy="9739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BE"/>
          </a:p>
        </p:txBody>
      </p:sp>
      <p:sp>
        <p:nvSpPr>
          <p:cNvPr id="4" name="Tekstvak 3">
            <a:extLst>
              <a:ext uri="{FF2B5EF4-FFF2-40B4-BE49-F238E27FC236}">
                <a16:creationId xmlns:a16="http://schemas.microsoft.com/office/drawing/2014/main" id="{805241DC-C15C-2A0B-90E7-E1F872BCC591}"/>
              </a:ext>
            </a:extLst>
          </p:cNvPr>
          <p:cNvSpPr txBox="1"/>
          <p:nvPr/>
        </p:nvSpPr>
        <p:spPr>
          <a:xfrm>
            <a:off x="10580207" y="276225"/>
            <a:ext cx="412292" cy="584775"/>
          </a:xfrm>
          <a:prstGeom prst="rect">
            <a:avLst/>
          </a:prstGeom>
          <a:noFill/>
        </p:spPr>
        <p:txBody>
          <a:bodyPr wrap="none" rtlCol="0">
            <a:spAutoFit/>
          </a:bodyPr>
          <a:lstStyle/>
          <a:p>
            <a:pPr algn="ctr"/>
            <a:r>
              <a:rPr lang="nl-BE" sz="3200" dirty="0"/>
              <a:t>9</a:t>
            </a:r>
          </a:p>
        </p:txBody>
      </p:sp>
    </p:spTree>
    <p:extLst>
      <p:ext uri="{BB962C8B-B14F-4D97-AF65-F5344CB8AC3E}">
        <p14:creationId xmlns:p14="http://schemas.microsoft.com/office/powerpoint/2010/main" val="145830200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irectorial">
  <a:themeElements>
    <a:clrScheme name="Directorial">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Directorial">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irectorial">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Temă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6BFDE7B9B584443818DEBC5A1490A52" ma:contentTypeVersion="16" ma:contentTypeDescription="Een nieuw document maken." ma:contentTypeScope="" ma:versionID="f460ed9b5a114b3469da3cef87a5b997">
  <xsd:schema xmlns:xsd="http://www.w3.org/2001/XMLSchema" xmlns:xs="http://www.w3.org/2001/XMLSchema" xmlns:p="http://schemas.microsoft.com/office/2006/metadata/properties" xmlns:ns2="126fa48c-ff9d-4dfb-a4e1-d12f0f90aa98" xmlns:ns3="03b42dd3-c41d-4b32-a898-c95d9e093233" targetNamespace="http://schemas.microsoft.com/office/2006/metadata/properties" ma:root="true" ma:fieldsID="3431603c508fa01676bcef5a7758a508" ns2:_="" ns3:_="">
    <xsd:import namespace="126fa48c-ff9d-4dfb-a4e1-d12f0f90aa98"/>
    <xsd:import namespace="03b42dd3-c41d-4b32-a898-c95d9e093233"/>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26fa48c-ff9d-4dfb-a4e1-d12f0f90aa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9d9af33d-1c7e-4655-8224-df3a670842a4"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03b42dd3-c41d-4b32-a898-c95d9e093233" elementFormDefault="qualified">
    <xsd:import namespace="http://schemas.microsoft.com/office/2006/documentManagement/types"/>
    <xsd:import namespace="http://schemas.microsoft.com/office/infopath/2007/PartnerControls"/>
    <xsd:element name="SharedWithUsers" ma:index="17"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61091fd0-0a15-4fcb-a54f-a23727ef4d22}" ma:internalName="TaxCatchAll" ma:showField="CatchAllData" ma:web="03b42dd3-c41d-4b32-a898-c95d9e09323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126fa48c-ff9d-4dfb-a4e1-d12f0f90aa98">
      <Terms xmlns="http://schemas.microsoft.com/office/infopath/2007/PartnerControls"/>
    </lcf76f155ced4ddcb4097134ff3c332f>
    <TaxCatchAll xmlns="03b42dd3-c41d-4b32-a898-c95d9e093233" xsi:nil="true"/>
  </documentManagement>
</p:properties>
</file>

<file path=customXml/itemProps1.xml><?xml version="1.0" encoding="utf-8"?>
<ds:datastoreItem xmlns:ds="http://schemas.openxmlformats.org/officeDocument/2006/customXml" ds:itemID="{66342ECD-1E33-4413-A0BE-D385D40A223D}">
  <ds:schemaRefs>
    <ds:schemaRef ds:uri="http://schemas.microsoft.com/sharepoint/v3/contenttype/forms"/>
  </ds:schemaRefs>
</ds:datastoreItem>
</file>

<file path=customXml/itemProps2.xml><?xml version="1.0" encoding="utf-8"?>
<ds:datastoreItem xmlns:ds="http://schemas.openxmlformats.org/officeDocument/2006/customXml" ds:itemID="{F626E000-5FD8-4CEA-B0FA-DF37782A724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26fa48c-ff9d-4dfb-a4e1-d12f0f90aa98"/>
    <ds:schemaRef ds:uri="03b42dd3-c41d-4b32-a898-c95d9e09323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0F40FDC-29C8-4355-8772-AF41475BF7A0}">
  <ds:schemaRefs>
    <ds:schemaRef ds:uri="http://schemas.microsoft.com/office/2006/metadata/properties"/>
    <ds:schemaRef ds:uri="http://schemas.microsoft.com/office/infopath/2007/PartnerControls"/>
    <ds:schemaRef ds:uri="126fa48c-ff9d-4dfb-a4e1-d12f0f90aa98"/>
    <ds:schemaRef ds:uri="03b42dd3-c41d-4b32-a898-c95d9e093233"/>
  </ds:schemaRefs>
</ds:datastoreItem>
</file>

<file path=docProps/app.xml><?xml version="1.0" encoding="utf-8"?>
<Properties xmlns="http://schemas.openxmlformats.org/officeDocument/2006/extended-properties" xmlns:vt="http://schemas.openxmlformats.org/officeDocument/2006/docPropsVTypes">
  <TotalTime>0</TotalTime>
  <Words>2175</Words>
  <Application>Microsoft Office PowerPoint</Application>
  <PresentationFormat>Breedbeeld</PresentationFormat>
  <Paragraphs>172</Paragraphs>
  <Slides>22</Slides>
  <Notes>2</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22</vt:i4>
      </vt:variant>
    </vt:vector>
  </HeadingPairs>
  <TitlesOfParts>
    <vt:vector size="28" baseType="lpstr">
      <vt:lpstr>Arial</vt:lpstr>
      <vt:lpstr>Calibri</vt:lpstr>
      <vt:lpstr>Century Gothic</vt:lpstr>
      <vt:lpstr>Wingdings</vt:lpstr>
      <vt:lpstr>Wingdings 3</vt:lpstr>
      <vt:lpstr>Directorial</vt:lpstr>
      <vt:lpstr>PowerPoint-presentatie</vt:lpstr>
      <vt:lpstr>Lähteet </vt:lpstr>
      <vt:lpstr>Moraalinen ongelma</vt:lpstr>
      <vt:lpstr>PowerPoint-presentatie</vt:lpstr>
      <vt:lpstr>   MCD     määritelmä</vt:lpstr>
      <vt:lpstr>PowerPoint-presentatie</vt:lpstr>
      <vt:lpstr>PowerPoint-presentatie</vt:lpstr>
      <vt:lpstr>PowerPoint-presentatie</vt:lpstr>
      <vt:lpstr>PowerPoint-presentatie</vt:lpstr>
      <vt:lpstr>Osallistujat -   yleensä 8 -12 ammattilaista</vt:lpstr>
      <vt:lpstr>Ympäristö</vt:lpstr>
      <vt:lpstr>Vaihe 1 - Johdanto</vt:lpstr>
      <vt:lpstr>Vaihe 2 –Tapauksen esittely</vt:lpstr>
      <vt:lpstr>Vaihe 3 – Moraalisen kysymyksen ja dilemman muotoilu </vt:lpstr>
      <vt:lpstr>Vaihe 4 –Osallistujien selvennykset</vt:lpstr>
      <vt:lpstr>MCD</vt:lpstr>
      <vt:lpstr>Vaihe 5 - Tapausanalyysi</vt:lpstr>
      <vt:lpstr>Vaihe 6 – Vaihtoehtojen etsiminen</vt:lpstr>
      <vt:lpstr>Vaihe 7 – Näkökulmat, yksilölliset valinnat</vt:lpstr>
      <vt:lpstr>Vaihe 8  - Tutkiva vuoropuhelu</vt:lpstr>
      <vt:lpstr>Vaihe 9 – Johtopäätökset, seuraukset, päätös</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Moral case deliberation (MCD) Deliberarea (etica) morală a cazurilor dificile</dc:title>
  <dc:creator>doina gaman</dc:creator>
  <cp:lastModifiedBy>Vereecke Danny</cp:lastModifiedBy>
  <cp:revision>71</cp:revision>
  <dcterms:created xsi:type="dcterms:W3CDTF">2020-11-09T10:45:15Z</dcterms:created>
  <dcterms:modified xsi:type="dcterms:W3CDTF">2023-07-13T07:29:16Z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0x010100B6BFDE7B9B584443818DEBC5A1490A52</vt:lpwstr>
  </property>
  <property fmtid="{D5CDD505-2E9C-101B-9397-08002B2CF9AE}" pid="3" name="MediaServiceImageTags">
    <vt:lpwstr/>
  </property>
</Properties>
</file>